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77" r:id="rId5"/>
    <p:sldId id="272" r:id="rId6"/>
    <p:sldId id="278" r:id="rId7"/>
    <p:sldId id="279" r:id="rId8"/>
    <p:sldId id="265" r:id="rId9"/>
    <p:sldId id="268" r:id="rId10"/>
    <p:sldId id="269" r:id="rId11"/>
    <p:sldId id="274" r:id="rId12"/>
    <p:sldId id="264" r:id="rId13"/>
    <p:sldId id="261" r:id="rId14"/>
    <p:sldId id="262" r:id="rId15"/>
    <p:sldId id="263" r:id="rId16"/>
    <p:sldId id="260" r:id="rId17"/>
    <p:sldId id="259" r:id="rId18"/>
    <p:sldId id="270" r:id="rId19"/>
    <p:sldId id="280" r:id="rId20"/>
  </p:sldIdLst>
  <p:sldSz cx="12192000" cy="6858000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53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30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CA817-EBEC-4F3D-AE9B-6F11C950CE2F}" type="datetimeFigureOut">
              <a:rPr lang="cs-CZ"/>
              <a:pPr>
                <a:defRPr/>
              </a:pPr>
              <a:t>22.03.2024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D61DE-E311-49F9-9EC0-95231EB1D7B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8FF917-696B-4938-AEC2-50CEEB69DDC5}" type="datetimeFigureOut">
              <a:rPr lang="cs-CZ"/>
              <a:pPr>
                <a:defRPr/>
              </a:pPr>
              <a:t>22.03.2024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63A5FD-CFFC-4755-ABF4-486564588CF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2D31B-6D45-41A1-ADA2-3BB146483D62}" type="datetimeFigureOut">
              <a:rPr lang="cs-CZ"/>
              <a:pPr>
                <a:defRPr/>
              </a:pPr>
              <a:t>22.03.2024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6DAA62-4B6E-43A0-BDE1-4CD7F5BA60C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CC8ED-97AC-44FB-BA1F-DE731A308C4A}" type="datetimeFigureOut">
              <a:rPr lang="cs-CZ"/>
              <a:pPr>
                <a:defRPr/>
              </a:pPr>
              <a:t>22.03.2024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6AEC1B-C7B7-4D50-8E02-3FD78CFB6CF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168939-1C7F-4AED-9182-A9B386BB410D}" type="datetimeFigureOut">
              <a:rPr lang="cs-CZ"/>
              <a:pPr>
                <a:defRPr/>
              </a:pPr>
              <a:t>22.03.2024</a:t>
            </a:fld>
            <a:endParaRPr lang="cs-CZ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D4A7EF-AE15-4ED0-AB04-9D31E18A8F4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B17AF-E077-44D9-88A9-C6D243B897B9}" type="datetimeFigureOut">
              <a:rPr lang="cs-CZ"/>
              <a:pPr>
                <a:defRPr/>
              </a:pPr>
              <a:t>22.03.2024</a:t>
            </a:fld>
            <a:endParaRPr lang="cs-CZ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3C8C0-D45D-49A5-B2CD-96C37DF7AE5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8567C4-28F9-43C4-BB77-7E22782690A4}" type="datetimeFigureOut">
              <a:rPr lang="cs-CZ"/>
              <a:pPr>
                <a:defRPr/>
              </a:pPr>
              <a:t>22.03.2024</a:t>
            </a:fld>
            <a:endParaRPr lang="cs-CZ"/>
          </a:p>
        </p:txBody>
      </p:sp>
      <p:sp>
        <p:nvSpPr>
          <p:cNvPr id="3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9F3B8-3094-4398-AC09-F0592C3FAEE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4D52B-9CBC-4F41-A932-5B24F9B506E0}" type="datetimeFigureOut">
              <a:rPr lang="cs-CZ"/>
              <a:pPr>
                <a:defRPr/>
              </a:pPr>
              <a:t>22.03.2024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A2F65-6C79-4FA0-8FA4-6DE30B10248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FD6443-7827-4689-B01A-24EEA7F9AC60}" type="datetimeFigureOut">
              <a:rPr lang="cs-CZ"/>
              <a:pPr>
                <a:defRPr/>
              </a:pPr>
              <a:t>22.03.2024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89021-AAFD-4E9B-905F-F4A2195165A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E8B5F-18FC-4451-AA86-311625E82288}" type="datetimeFigureOut">
              <a:rPr lang="cs-CZ"/>
              <a:pPr>
                <a:defRPr/>
              </a:pPr>
              <a:t>22.03.2024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FF63A8-A06F-43E5-BABA-597544EFBBA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5DBE4-1334-4206-8423-443F0DA4C68F}" type="datetimeFigureOut">
              <a:rPr lang="cs-CZ"/>
              <a:pPr>
                <a:defRPr/>
              </a:pPr>
              <a:t>22.03.2024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478378-96E4-4ABA-85FB-1738992921F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nadpis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1027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269F83D-DDE3-433A-A35C-020742BD16D4}" type="datetimeFigureOut">
              <a:rPr lang="cs-CZ"/>
              <a:pPr>
                <a:defRPr/>
              </a:pPr>
              <a:t>22.03.2024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AC9079C-B356-428E-BD97-C28DBE8651D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4076700"/>
            <a:ext cx="9144000" cy="16557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cs-CZ" sz="96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Dítě v pohybu</a:t>
            </a:r>
          </a:p>
        </p:txBody>
      </p:sp>
      <p:pic>
        <p:nvPicPr>
          <p:cNvPr id="13314" name="Picture 5" descr="ZŠ Litomyšl logo def2 barva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00675" y="552450"/>
            <a:ext cx="1414463" cy="152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Nadpis 1"/>
          <p:cNvSpPr>
            <a:spLocks/>
          </p:cNvSpPr>
          <p:nvPr/>
        </p:nvSpPr>
        <p:spPr bwMode="auto">
          <a:xfrm>
            <a:off x="1509713" y="2500313"/>
            <a:ext cx="9144000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cs-CZ" sz="8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Sportovní program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956786" y="1162266"/>
            <a:ext cx="8687540" cy="5316538"/>
          </a:xfrm>
        </p:spPr>
        <p:txBody>
          <a:bodyPr>
            <a:normAutofit/>
          </a:bodyPr>
          <a:lstStyle/>
          <a:p>
            <a:pPr eaLnBrk="1" hangingPunct="1"/>
            <a:r>
              <a:rPr lang="cs-CZ" sz="4400" b="1" dirty="0">
                <a:solidFill>
                  <a:srgbClr val="0B5395"/>
                </a:solidFill>
              </a:rPr>
              <a:t> </a:t>
            </a:r>
            <a:r>
              <a:rPr lang="cs-CZ" sz="4400" b="1" dirty="0">
                <a:solidFill>
                  <a:srgbClr val="0B53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Bav se pohybem</a:t>
            </a:r>
            <a:endParaRPr lang="cs-CZ" sz="4400" dirty="0">
              <a:solidFill>
                <a:srgbClr val="0B539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/>
            <a:r>
              <a:rPr lang="cs-CZ" sz="4400" b="1" dirty="0">
                <a:solidFill>
                  <a:srgbClr val="0B53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cs-CZ" sz="4400" b="1" dirty="0">
                <a:solidFill>
                  <a:srgbClr val="0B53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Hraj fair – play</a:t>
            </a:r>
            <a:endParaRPr lang="cs-CZ" sz="4400" dirty="0">
              <a:solidFill>
                <a:srgbClr val="0B539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/>
            <a:r>
              <a:rPr lang="cs-CZ" sz="4400" b="1" dirty="0">
                <a:solidFill>
                  <a:srgbClr val="0B53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Buď vytrvalý</a:t>
            </a:r>
          </a:p>
          <a:p>
            <a:pPr eaLnBrk="1" hangingPunct="1"/>
            <a:r>
              <a:rPr lang="cs-CZ" sz="4400" b="1" dirty="0">
                <a:solidFill>
                  <a:srgbClr val="0B53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cs-CZ" sz="4400" b="1" dirty="0">
                <a:solidFill>
                  <a:srgbClr val="0B53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Nevzdávej se…</a:t>
            </a:r>
            <a:endParaRPr lang="cs-CZ" sz="4400" b="1" dirty="0">
              <a:solidFill>
                <a:srgbClr val="0B539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eaLnBrk="1" hangingPunct="1"/>
            <a:endParaRPr lang="cs-CZ" sz="4400" dirty="0">
              <a:solidFill>
                <a:srgbClr val="0B539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eaLnBrk="1" hangingPunct="1">
              <a:buFont typeface="Arial" charset="0"/>
              <a:buNone/>
            </a:pPr>
            <a:r>
              <a:rPr lang="cs-CZ" sz="4400" b="1" dirty="0">
                <a:solidFill>
                  <a:srgbClr val="0B53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… to se do života přeci hodí.</a:t>
            </a:r>
            <a:endParaRPr lang="cs-CZ" sz="4400" dirty="0">
              <a:solidFill>
                <a:srgbClr val="0B539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44532" y="1291946"/>
            <a:ext cx="2611699" cy="736600"/>
          </a:xfrm>
        </p:spPr>
        <p:txBody>
          <a:bodyPr>
            <a:noAutofit/>
          </a:bodyPr>
          <a:lstStyle/>
          <a:p>
            <a:pPr marL="914400" indent="-914400" eaLnBrk="1" hangingPunct="1"/>
            <a:r>
              <a:rPr lang="cs-CZ" sz="4900" b="1" dirty="0">
                <a:solidFill>
                  <a:srgbClr val="0B53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1. stupeň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535770" y="1491911"/>
            <a:ext cx="3925301" cy="3874178"/>
          </a:xfrm>
        </p:spPr>
        <p:txBody>
          <a:bodyPr>
            <a:normAutofit fontScale="92500" lnSpcReduction="10000"/>
          </a:bodyPr>
          <a:lstStyle/>
          <a:p>
            <a:pPr marL="0" indent="0" eaLnBrk="1" hangingPunct="1">
              <a:buFont typeface="Arial" charset="0"/>
              <a:buNone/>
            </a:pPr>
            <a:r>
              <a:rPr lang="cs-CZ" sz="3000" b="1" dirty="0"/>
              <a:t>Vyučující v programu:</a:t>
            </a:r>
          </a:p>
          <a:p>
            <a:pPr marL="0" indent="0" eaLnBrk="1" hangingPunct="1">
              <a:buFont typeface="Arial" charset="0"/>
              <a:buNone/>
            </a:pPr>
            <a:endParaRPr lang="cs-CZ" sz="3000" b="1" dirty="0"/>
          </a:p>
          <a:p>
            <a:pPr marL="0" indent="0" eaLnBrk="1" hangingPunct="1">
              <a:buFont typeface="Arial" charset="0"/>
              <a:buNone/>
            </a:pPr>
            <a:r>
              <a:rPr lang="cs-CZ" sz="3000" b="1" dirty="0">
                <a:solidFill>
                  <a:srgbClr val="0B5395"/>
                </a:solidFill>
              </a:rPr>
              <a:t>Martin Šorf</a:t>
            </a:r>
          </a:p>
          <a:p>
            <a:pPr marL="0" indent="0" eaLnBrk="1" hangingPunct="1">
              <a:buFont typeface="Arial" charset="0"/>
              <a:buNone/>
            </a:pPr>
            <a:r>
              <a:rPr lang="cs-CZ" sz="3000" b="1" dirty="0">
                <a:solidFill>
                  <a:srgbClr val="0B5395"/>
                </a:solidFill>
              </a:rPr>
              <a:t>Gabriela Liberdová</a:t>
            </a:r>
          </a:p>
          <a:p>
            <a:pPr marL="0" indent="0" eaLnBrk="1" hangingPunct="1">
              <a:buFont typeface="Arial" charset="0"/>
              <a:buNone/>
            </a:pPr>
            <a:r>
              <a:rPr lang="cs-CZ" sz="3000" b="1" dirty="0">
                <a:solidFill>
                  <a:srgbClr val="0B5395"/>
                </a:solidFill>
              </a:rPr>
              <a:t>Jiří Kusý</a:t>
            </a:r>
          </a:p>
          <a:p>
            <a:pPr marL="0" indent="0" eaLnBrk="1" hangingPunct="1">
              <a:buFont typeface="Arial" charset="0"/>
              <a:buNone/>
            </a:pPr>
            <a:r>
              <a:rPr lang="cs-CZ" sz="3000" b="1" dirty="0">
                <a:solidFill>
                  <a:srgbClr val="0B5395"/>
                </a:solidFill>
              </a:rPr>
              <a:t>Zuzana Veselíková</a:t>
            </a:r>
          </a:p>
          <a:p>
            <a:pPr marL="0" indent="0" eaLnBrk="1" hangingPunct="1">
              <a:buFont typeface="Arial" charset="0"/>
              <a:buNone/>
            </a:pPr>
            <a:r>
              <a:rPr lang="cs-CZ" sz="3000" b="1" dirty="0">
                <a:solidFill>
                  <a:srgbClr val="0B5395"/>
                </a:solidFill>
              </a:rPr>
              <a:t>Miloš Dvořák</a:t>
            </a:r>
          </a:p>
          <a:p>
            <a:pPr marL="0" indent="0" eaLnBrk="1" hangingPunct="1">
              <a:buFont typeface="Arial" charset="0"/>
              <a:buNone/>
            </a:pPr>
            <a:r>
              <a:rPr lang="cs-CZ" sz="3000" b="1" dirty="0">
                <a:solidFill>
                  <a:srgbClr val="0B5395"/>
                </a:solidFill>
              </a:rPr>
              <a:t>Iveta </a:t>
            </a:r>
            <a:r>
              <a:rPr lang="cs-CZ" sz="3000" b="1" dirty="0" err="1">
                <a:solidFill>
                  <a:srgbClr val="0B5395"/>
                </a:solidFill>
              </a:rPr>
              <a:t>Voleská</a:t>
            </a:r>
            <a:endParaRPr lang="cs-CZ" sz="3000" b="1" dirty="0"/>
          </a:p>
        </p:txBody>
      </p:sp>
      <p:sp>
        <p:nvSpPr>
          <p:cNvPr id="15363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730929" y="2368889"/>
            <a:ext cx="6797628" cy="2120221"/>
          </a:xfrm>
        </p:spPr>
        <p:txBody>
          <a:bodyPr/>
          <a:lstStyle/>
          <a:p>
            <a:pPr marL="457200" indent="-457200" eaLnBrk="1" hangingPunct="1">
              <a:buFontTx/>
              <a:buChar char="-"/>
            </a:pPr>
            <a:r>
              <a:rPr lang="cs-CZ" sz="3000" dirty="0"/>
              <a:t>Všeobecný pohybový rozvoj </a:t>
            </a:r>
          </a:p>
          <a:p>
            <a:pPr marL="457200" indent="-457200" eaLnBrk="1" hangingPunct="1">
              <a:buFontTx/>
              <a:buChar char="-"/>
            </a:pPr>
            <a:r>
              <a:rPr lang="cs-CZ" sz="3000" dirty="0"/>
              <a:t>Správná technika běhu, hodu, skoku, …</a:t>
            </a:r>
          </a:p>
          <a:p>
            <a:pPr marL="457200" indent="-457200" eaLnBrk="1" hangingPunct="1">
              <a:buFontTx/>
              <a:buChar char="-"/>
            </a:pPr>
            <a:r>
              <a:rPr lang="cs-CZ" sz="3000" dirty="0"/>
              <a:t>Základy atletiky, gymnastiky, práce s míčem, …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44532" y="1291946"/>
            <a:ext cx="2611699" cy="736600"/>
          </a:xfrm>
        </p:spPr>
        <p:txBody>
          <a:bodyPr>
            <a:noAutofit/>
          </a:bodyPr>
          <a:lstStyle/>
          <a:p>
            <a:pPr marL="914400" indent="-914400" eaLnBrk="1" hangingPunct="1"/>
            <a:r>
              <a:rPr lang="cs-CZ" sz="4900" b="1" dirty="0">
                <a:solidFill>
                  <a:srgbClr val="0B53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2. stupeň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315200" y="1291946"/>
            <a:ext cx="4145871" cy="4478322"/>
          </a:xfrm>
        </p:spPr>
        <p:txBody>
          <a:bodyPr>
            <a:normAutofit fontScale="77500" lnSpcReduction="20000"/>
          </a:bodyPr>
          <a:lstStyle/>
          <a:p>
            <a:pPr marL="0" indent="0" eaLnBrk="1" hangingPunct="1">
              <a:buFont typeface="Arial" charset="0"/>
              <a:buNone/>
            </a:pPr>
            <a:r>
              <a:rPr lang="cs-CZ" sz="3000" b="1" dirty="0"/>
              <a:t>Vyučující v programu:</a:t>
            </a:r>
          </a:p>
          <a:p>
            <a:pPr marL="0" indent="0" eaLnBrk="1" hangingPunct="1">
              <a:buFont typeface="Arial" charset="0"/>
              <a:buNone/>
            </a:pPr>
            <a:endParaRPr lang="cs-CZ" sz="1000" b="1" dirty="0"/>
          </a:p>
          <a:p>
            <a:pPr marL="0" indent="0" eaLnBrk="1" hangingPunct="1">
              <a:buFont typeface="Arial" charset="0"/>
              <a:buNone/>
            </a:pPr>
            <a:r>
              <a:rPr lang="cs-CZ" sz="3000" b="1" dirty="0">
                <a:solidFill>
                  <a:srgbClr val="0B5395"/>
                </a:solidFill>
              </a:rPr>
              <a:t>Zuzana Veselíková</a:t>
            </a:r>
          </a:p>
          <a:p>
            <a:pPr marL="0" indent="0" eaLnBrk="1" hangingPunct="1">
              <a:buFont typeface="Arial" charset="0"/>
              <a:buNone/>
            </a:pPr>
            <a:r>
              <a:rPr lang="cs-CZ" sz="3000" b="1" dirty="0">
                <a:solidFill>
                  <a:srgbClr val="0B5395"/>
                </a:solidFill>
              </a:rPr>
              <a:t>Miloš Dvořák</a:t>
            </a:r>
          </a:p>
          <a:p>
            <a:pPr marL="0" indent="0" eaLnBrk="1" hangingPunct="1">
              <a:buFont typeface="Arial" charset="0"/>
              <a:buNone/>
            </a:pPr>
            <a:endParaRPr lang="cs-CZ" sz="3000" b="1" dirty="0">
              <a:solidFill>
                <a:srgbClr val="0B5395"/>
              </a:solidFill>
            </a:endParaRPr>
          </a:p>
          <a:p>
            <a:pPr marL="0" indent="0" eaLnBrk="1" hangingPunct="1">
              <a:buFont typeface="Arial" charset="0"/>
              <a:buNone/>
            </a:pPr>
            <a:r>
              <a:rPr lang="cs-CZ" sz="3000" b="1" dirty="0"/>
              <a:t>+ trenéři: </a:t>
            </a:r>
          </a:p>
          <a:p>
            <a:pPr marL="0" indent="0" eaLnBrk="1" hangingPunct="1">
              <a:buFont typeface="Arial" charset="0"/>
              <a:buNone/>
            </a:pPr>
            <a:r>
              <a:rPr lang="cs-CZ" sz="1000" b="1" dirty="0">
                <a:solidFill>
                  <a:srgbClr val="0B5395"/>
                </a:solidFill>
              </a:rPr>
              <a:t>	</a:t>
            </a:r>
          </a:p>
          <a:p>
            <a:pPr marL="0" indent="0" eaLnBrk="1" hangingPunct="1">
              <a:buFont typeface="Arial" charset="0"/>
              <a:buNone/>
            </a:pPr>
            <a:r>
              <a:rPr lang="cs-CZ" sz="3000" b="1" dirty="0">
                <a:solidFill>
                  <a:srgbClr val="0B5395"/>
                </a:solidFill>
              </a:rPr>
              <a:t>fotbal		Jiří </a:t>
            </a:r>
            <a:r>
              <a:rPr lang="cs-CZ" sz="3000" b="1" dirty="0" err="1">
                <a:solidFill>
                  <a:srgbClr val="0B5395"/>
                </a:solidFill>
              </a:rPr>
              <a:t>Mokrejš</a:t>
            </a:r>
            <a:endParaRPr lang="cs-CZ" sz="3000" b="1" dirty="0">
              <a:solidFill>
                <a:srgbClr val="0B5395"/>
              </a:solidFill>
            </a:endParaRPr>
          </a:p>
          <a:p>
            <a:pPr marL="0" indent="0" eaLnBrk="1" hangingPunct="1">
              <a:buFont typeface="Arial" charset="0"/>
              <a:buNone/>
            </a:pPr>
            <a:r>
              <a:rPr lang="cs-CZ" sz="3000" b="1" dirty="0">
                <a:solidFill>
                  <a:srgbClr val="0B5395"/>
                </a:solidFill>
              </a:rPr>
              <a:t>		Vojtěch Štěpán</a:t>
            </a:r>
          </a:p>
          <a:p>
            <a:pPr marL="0" indent="0" eaLnBrk="1" hangingPunct="1">
              <a:buFont typeface="Arial" charset="0"/>
              <a:buNone/>
            </a:pPr>
            <a:r>
              <a:rPr lang="cs-CZ" sz="3000" b="1" dirty="0">
                <a:solidFill>
                  <a:srgbClr val="0B5395"/>
                </a:solidFill>
              </a:rPr>
              <a:t>florbal		Tomáš Doubek</a:t>
            </a:r>
          </a:p>
          <a:p>
            <a:pPr marL="0" indent="0" eaLnBrk="1" hangingPunct="1">
              <a:buFont typeface="Arial" charset="0"/>
              <a:buNone/>
            </a:pPr>
            <a:r>
              <a:rPr lang="cs-CZ" sz="3000" b="1" dirty="0">
                <a:solidFill>
                  <a:srgbClr val="0B5395"/>
                </a:solidFill>
              </a:rPr>
              <a:t>basketbal	Martin Šorf</a:t>
            </a:r>
          </a:p>
          <a:p>
            <a:pPr marL="0" indent="0" eaLnBrk="1" hangingPunct="1">
              <a:buFont typeface="Arial" charset="0"/>
              <a:buNone/>
            </a:pPr>
            <a:r>
              <a:rPr lang="cs-CZ" sz="3000" b="1" dirty="0">
                <a:solidFill>
                  <a:srgbClr val="0B5395"/>
                </a:solidFill>
              </a:rPr>
              <a:t>volejbal	Jana Rejmanová</a:t>
            </a:r>
          </a:p>
          <a:p>
            <a:pPr marL="0" indent="0" eaLnBrk="1" hangingPunct="1">
              <a:buFont typeface="Arial" charset="0"/>
              <a:buNone/>
            </a:pPr>
            <a:endParaRPr lang="cs-CZ" sz="3000" b="1" dirty="0">
              <a:solidFill>
                <a:srgbClr val="0B5395"/>
              </a:solidFill>
            </a:endParaRPr>
          </a:p>
          <a:p>
            <a:pPr marL="0" indent="0" eaLnBrk="1" hangingPunct="1">
              <a:buFont typeface="Arial" charset="0"/>
              <a:buNone/>
            </a:pPr>
            <a:endParaRPr lang="cs-CZ" sz="3000" b="1" dirty="0">
              <a:solidFill>
                <a:srgbClr val="0B5395"/>
              </a:solidFill>
            </a:endParaRPr>
          </a:p>
        </p:txBody>
      </p:sp>
      <p:sp>
        <p:nvSpPr>
          <p:cNvPr id="15363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597764" y="2368889"/>
            <a:ext cx="6424473" cy="2460566"/>
          </a:xfrm>
        </p:spPr>
        <p:txBody>
          <a:bodyPr/>
          <a:lstStyle/>
          <a:p>
            <a:pPr marL="457200" indent="-457200" eaLnBrk="1" hangingPunct="1">
              <a:buFontTx/>
              <a:buChar char="-"/>
            </a:pPr>
            <a:r>
              <a:rPr lang="cs-CZ" sz="3000" dirty="0"/>
              <a:t>Hlubší poznání čtyřech kolektivních sportů, ve kterých probíhají školní soutěže.</a:t>
            </a:r>
          </a:p>
          <a:p>
            <a:pPr marL="457200" indent="-457200" eaLnBrk="1" hangingPunct="1">
              <a:buFontTx/>
              <a:buChar char="-"/>
            </a:pPr>
            <a:r>
              <a:rPr lang="cs-CZ" sz="3000" dirty="0"/>
              <a:t>Seznámení se s ostatními sporty dostupnými v okolí Litomyšle.</a:t>
            </a:r>
          </a:p>
        </p:txBody>
      </p:sp>
    </p:spTree>
    <p:extLst>
      <p:ext uri="{BB962C8B-B14F-4D97-AF65-F5344CB8AC3E}">
        <p14:creationId xmlns:p14="http://schemas.microsoft.com/office/powerpoint/2010/main" val="3996242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834583" y="787447"/>
            <a:ext cx="4521200" cy="698500"/>
          </a:xfrm>
        </p:spPr>
        <p:txBody>
          <a:bodyPr>
            <a:noAutofit/>
          </a:bodyPr>
          <a:lstStyle/>
          <a:p>
            <a:pPr eaLnBrk="1" hangingPunct="1"/>
            <a:r>
              <a:rPr lang="cs-CZ" sz="4900" b="1" dirty="0">
                <a:solidFill>
                  <a:srgbClr val="0B53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Plavání</a:t>
            </a:r>
          </a:p>
        </p:txBody>
      </p:sp>
      <p:pic>
        <p:nvPicPr>
          <p:cNvPr id="3" name="Zástupný symbol pro obsah 2">
            <a:extLst>
              <a:ext uri="{FF2B5EF4-FFF2-40B4-BE49-F238E27FC236}">
                <a16:creationId xmlns:a16="http://schemas.microsoft.com/office/drawing/2014/main" id="{A754B83C-2082-4279-93DC-67CE7C62E5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6179" y="787447"/>
            <a:ext cx="5796926" cy="3260770"/>
          </a:xfrm>
        </p:spPr>
      </p:pic>
      <p:sp>
        <p:nvSpPr>
          <p:cNvPr id="7" name="Zástupný symbol pro text 6"/>
          <p:cNvSpPr>
            <a:spLocks noGrp="1"/>
          </p:cNvSpPr>
          <p:nvPr>
            <p:ph type="body" sz="half" idx="2"/>
          </p:nvPr>
        </p:nvSpPr>
        <p:spPr>
          <a:xfrm>
            <a:off x="834583" y="1743399"/>
            <a:ext cx="8551422" cy="4710667"/>
          </a:xfrm>
        </p:spPr>
        <p:txBody>
          <a:bodyPr>
            <a:normAutofit/>
          </a:bodyPr>
          <a:lstStyle/>
          <a:p>
            <a:pPr eaLnBrk="1" hangingPunct="1"/>
            <a:r>
              <a:rPr lang="cs-CZ" sz="2800" b="1" dirty="0">
                <a:solidFill>
                  <a:srgbClr val="0B53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Základ:</a:t>
            </a:r>
          </a:p>
          <a:p>
            <a:pPr marL="541338" eaLnBrk="1" hangingPunct="1"/>
            <a:r>
              <a:rPr lang="cs-CZ" sz="2800" dirty="0"/>
              <a:t>1. – 3. ročník … 10 lekcí</a:t>
            </a:r>
          </a:p>
          <a:p>
            <a:pPr marL="541338" eaLnBrk="1" hangingPunct="1"/>
            <a:r>
              <a:rPr lang="cs-CZ" sz="2800" dirty="0"/>
              <a:t>4. – 5. ročník … 5 lekcí</a:t>
            </a:r>
          </a:p>
          <a:p>
            <a:pPr eaLnBrk="1" hangingPunct="1"/>
            <a:r>
              <a:rPr lang="cs-CZ" sz="2800" b="1" dirty="0">
                <a:solidFill>
                  <a:srgbClr val="0B53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Sportovní program:</a:t>
            </a:r>
          </a:p>
          <a:p>
            <a:pPr marL="541338" eaLnBrk="1" hangingPunct="1"/>
            <a:r>
              <a:rPr lang="cs-CZ" sz="2800" dirty="0"/>
              <a:t>5 lekcí navíc</a:t>
            </a:r>
          </a:p>
          <a:p>
            <a:pPr marL="541338" eaLnBrk="1" hangingPunct="1"/>
            <a:r>
              <a:rPr lang="cs-CZ" sz="2800" dirty="0"/>
              <a:t>- zajišťuje </a:t>
            </a:r>
            <a:r>
              <a:rPr lang="cs-CZ" sz="2800" b="1" dirty="0">
                <a:solidFill>
                  <a:srgbClr val="0B5395"/>
                </a:solidFill>
              </a:rPr>
              <a:t>Plavecká škola Ráček</a:t>
            </a:r>
          </a:p>
          <a:p>
            <a:pPr eaLnBrk="1" hangingPunct="1"/>
            <a:r>
              <a:rPr lang="cs-CZ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Zakončení plavání:</a:t>
            </a:r>
          </a:p>
          <a:p>
            <a:pPr marL="541338" eaLnBrk="1" hangingPunct="1"/>
            <a:r>
              <a:rPr lang="cs-CZ" sz="2800" dirty="0"/>
              <a:t>1. – 5. třída</a:t>
            </a:r>
            <a:r>
              <a:rPr lang="cs-CZ" sz="2800" b="1" dirty="0">
                <a:solidFill>
                  <a:srgbClr val="0B5395"/>
                </a:solidFill>
              </a:rPr>
              <a:t>  Plavecká štafeta na koupališti / v bazénu</a:t>
            </a:r>
            <a:endParaRPr lang="cs-CZ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834583" y="787447"/>
            <a:ext cx="4521200" cy="698500"/>
          </a:xfrm>
        </p:spPr>
        <p:txBody>
          <a:bodyPr>
            <a:noAutofit/>
          </a:bodyPr>
          <a:lstStyle/>
          <a:p>
            <a:pPr eaLnBrk="1" hangingPunct="1"/>
            <a:r>
              <a:rPr lang="cs-CZ" sz="4900" b="1" dirty="0">
                <a:solidFill>
                  <a:srgbClr val="0B53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Cvičení</a:t>
            </a:r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half" idx="2"/>
          </p:nvPr>
        </p:nvSpPr>
        <p:spPr>
          <a:xfrm>
            <a:off x="834583" y="1636867"/>
            <a:ext cx="8551422" cy="4710667"/>
          </a:xfrm>
        </p:spPr>
        <p:txBody>
          <a:bodyPr>
            <a:normAutofit/>
          </a:bodyPr>
          <a:lstStyle/>
          <a:p>
            <a:pPr eaLnBrk="1" hangingPunct="1"/>
            <a:r>
              <a:rPr lang="cs-CZ" sz="2800" b="1" dirty="0">
                <a:solidFill>
                  <a:srgbClr val="0B53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stupeň:</a:t>
            </a:r>
          </a:p>
          <a:p>
            <a:pPr marL="457200" indent="-457200" eaLnBrk="1" hangingPunct="1">
              <a:buFont typeface="Calibri" panose="020F0502020204030204" pitchFamily="34" charset="0"/>
              <a:buChar char="‐"/>
            </a:pPr>
            <a:r>
              <a:rPr lang="cs-CZ" sz="2800" b="1" dirty="0">
                <a:solidFill>
                  <a:srgbClr val="0B5395"/>
                </a:solidFill>
              </a:rPr>
              <a:t>koordinace, kompenzace, střed těla....</a:t>
            </a:r>
          </a:p>
          <a:p>
            <a:pPr marL="457200" indent="-457200" eaLnBrk="1" hangingPunct="1">
              <a:buFont typeface="Calibri" panose="020F0502020204030204" pitchFamily="34" charset="0"/>
              <a:buChar char="‐"/>
            </a:pPr>
            <a:r>
              <a:rPr lang="cs-CZ" sz="2800" dirty="0">
                <a:solidFill>
                  <a:srgbClr val="000000"/>
                </a:solidFill>
              </a:rPr>
              <a:t>pod</a:t>
            </a:r>
            <a:r>
              <a:rPr lang="cs-CZ" sz="2800" dirty="0"/>
              <a:t> vedením </a:t>
            </a:r>
            <a:r>
              <a:rPr lang="cs-CZ" sz="2800" b="1" dirty="0">
                <a:solidFill>
                  <a:srgbClr val="0B5395"/>
                </a:solidFill>
              </a:rPr>
              <a:t>fyzioterapeutky Jany Rejmanové</a:t>
            </a:r>
          </a:p>
          <a:p>
            <a:pPr marL="457200" indent="-457200" eaLnBrk="1" hangingPunct="1">
              <a:buFont typeface="Calibri" panose="020F0502020204030204" pitchFamily="34" charset="0"/>
              <a:buChar char="‐"/>
            </a:pPr>
            <a:r>
              <a:rPr lang="cs-CZ" sz="2800" b="1" dirty="0">
                <a:solidFill>
                  <a:srgbClr val="0B5395"/>
                </a:solidFill>
              </a:rPr>
              <a:t>nové cvičební pomůcky</a:t>
            </a:r>
          </a:p>
          <a:p>
            <a:pPr marL="457200" indent="-457200" eaLnBrk="1" hangingPunct="1">
              <a:buFont typeface="Calibri" panose="020F0502020204030204" pitchFamily="34" charset="0"/>
              <a:buChar char="‐"/>
            </a:pPr>
            <a:r>
              <a:rPr lang="cs-CZ" sz="2800" dirty="0"/>
              <a:t>pro 4. a 5. ročníky </a:t>
            </a:r>
            <a:r>
              <a:rPr lang="cs-CZ" sz="2800" b="1" dirty="0">
                <a:solidFill>
                  <a:srgbClr val="0B5395"/>
                </a:solidFill>
              </a:rPr>
              <a:t>ranní cvičení</a:t>
            </a:r>
          </a:p>
          <a:p>
            <a:pPr eaLnBrk="1" hangingPunct="1"/>
            <a:endParaRPr lang="cs-CZ" sz="800" b="1" dirty="0">
              <a:solidFill>
                <a:srgbClr val="0B539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/>
            <a:r>
              <a:rPr lang="cs-CZ" sz="2800" b="1" dirty="0">
                <a:solidFill>
                  <a:srgbClr val="0B53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stupeň </a:t>
            </a:r>
            <a:endParaRPr lang="cs-CZ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eaLnBrk="1" hangingPunct="1">
              <a:buFont typeface="Calibri" panose="020F0502020204030204" pitchFamily="34" charset="0"/>
              <a:buChar char="‐"/>
            </a:pPr>
            <a:r>
              <a:rPr lang="cs-CZ" sz="2800" dirty="0">
                <a:solidFill>
                  <a:srgbClr val="000000"/>
                </a:solidFill>
              </a:rPr>
              <a:t>nahrazeno</a:t>
            </a:r>
            <a:r>
              <a:rPr lang="cs-CZ" sz="2800" b="1" dirty="0">
                <a:solidFill>
                  <a:srgbClr val="0B5395"/>
                </a:solidFill>
              </a:rPr>
              <a:t> kondičním tréninkem </a:t>
            </a:r>
          </a:p>
          <a:p>
            <a:pPr marL="457200" indent="-457200" eaLnBrk="1" hangingPunct="1">
              <a:buFont typeface="Calibri" panose="020F0502020204030204" pitchFamily="34" charset="0"/>
              <a:buChar char="‐"/>
            </a:pPr>
            <a:r>
              <a:rPr lang="cs-CZ" sz="2800" dirty="0"/>
              <a:t>pod vedením </a:t>
            </a:r>
            <a:r>
              <a:rPr lang="cs-CZ" sz="2800" b="1" dirty="0">
                <a:solidFill>
                  <a:srgbClr val="0B5395"/>
                </a:solidFill>
              </a:rPr>
              <a:t>Elišky Drobné</a:t>
            </a:r>
            <a:endParaRPr lang="cs-CZ" sz="2800" dirty="0"/>
          </a:p>
        </p:txBody>
      </p:sp>
      <p:sp>
        <p:nvSpPr>
          <p:cNvPr id="2" name="Zástupný symbol pro text 6">
            <a:extLst>
              <a:ext uri="{FF2B5EF4-FFF2-40B4-BE49-F238E27FC236}">
                <a16:creationId xmlns:a16="http://schemas.microsoft.com/office/drawing/2014/main" id="{EAB2D5D4-8E38-97DC-79A9-E5046D3B62B3}"/>
              </a:ext>
            </a:extLst>
          </p:cNvPr>
          <p:cNvSpPr txBox="1">
            <a:spLocks/>
          </p:cNvSpPr>
          <p:nvPr/>
        </p:nvSpPr>
        <p:spPr bwMode="auto">
          <a:xfrm>
            <a:off x="3095183" y="874868"/>
            <a:ext cx="2124887" cy="611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cs-CZ" sz="2800" dirty="0"/>
              <a:t>1 hod týdně</a:t>
            </a:r>
          </a:p>
        </p:txBody>
      </p:sp>
      <p:pic>
        <p:nvPicPr>
          <p:cNvPr id="8" name="Zástupný symbol obrázku 5">
            <a:extLst>
              <a:ext uri="{FF2B5EF4-FFF2-40B4-BE49-F238E27FC236}">
                <a16:creationId xmlns:a16="http://schemas.microsoft.com/office/drawing/2014/main" id="{27E5290D-C244-66D3-2274-606E9F212F2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21359" y="719831"/>
            <a:ext cx="3041277" cy="2402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Obrázek 4">
            <a:extLst>
              <a:ext uri="{FF2B5EF4-FFF2-40B4-BE49-F238E27FC236}">
                <a16:creationId xmlns:a16="http://schemas.microsoft.com/office/drawing/2014/main" id="{8BC18167-7482-5B24-B775-CC793EDFF6C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90586" y="3735590"/>
            <a:ext cx="4972050" cy="224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0756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834583" y="787447"/>
            <a:ext cx="4521200" cy="698500"/>
          </a:xfrm>
        </p:spPr>
        <p:txBody>
          <a:bodyPr>
            <a:noAutofit/>
          </a:bodyPr>
          <a:lstStyle/>
          <a:p>
            <a:pPr eaLnBrk="1" hangingPunct="1"/>
            <a:r>
              <a:rPr lang="cs-CZ" sz="4900" b="1">
                <a:solidFill>
                  <a:srgbClr val="0B53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Bruslení</a:t>
            </a:r>
            <a:endParaRPr lang="cs-CZ" sz="4900" b="1" dirty="0">
              <a:solidFill>
                <a:srgbClr val="0B539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half" idx="2"/>
          </p:nvPr>
        </p:nvSpPr>
        <p:spPr>
          <a:xfrm>
            <a:off x="550496" y="1704518"/>
            <a:ext cx="7448283" cy="3547691"/>
          </a:xfrm>
        </p:spPr>
        <p:txBody>
          <a:bodyPr>
            <a:normAutofit/>
          </a:bodyPr>
          <a:lstStyle/>
          <a:p>
            <a:pPr eaLnBrk="1" hangingPunct="1"/>
            <a:r>
              <a:rPr lang="cs-CZ" sz="2800" b="1" dirty="0">
                <a:solidFill>
                  <a:srgbClr val="0B53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stupeň:</a:t>
            </a:r>
          </a:p>
          <a:p>
            <a:pPr marL="457200" indent="-457200" eaLnBrk="1" hangingPunct="1">
              <a:buFont typeface="Calibri" panose="020F0502020204030204" pitchFamily="34" charset="0"/>
              <a:buChar char="‐"/>
            </a:pPr>
            <a:r>
              <a:rPr lang="cs-CZ" sz="2800" dirty="0"/>
              <a:t>bruslení </a:t>
            </a:r>
            <a:r>
              <a:rPr lang="cs-CZ" sz="2800" b="1" dirty="0">
                <a:solidFill>
                  <a:srgbClr val="0B5395"/>
                </a:solidFill>
              </a:rPr>
              <a:t>4 x 60 min </a:t>
            </a:r>
            <a:r>
              <a:rPr lang="cs-CZ" sz="2800" dirty="0"/>
              <a:t>pod vedením hokejových trenérů 	</a:t>
            </a:r>
            <a:r>
              <a:rPr lang="cs-CZ" sz="2800" b="1" dirty="0">
                <a:solidFill>
                  <a:srgbClr val="0B5395"/>
                </a:solidFill>
              </a:rPr>
              <a:t>Matěj Bažant , Jakub Voříšek</a:t>
            </a:r>
          </a:p>
          <a:p>
            <a:pPr marL="457200" indent="-457200" eaLnBrk="1" hangingPunct="1">
              <a:buFont typeface="Calibri" panose="020F0502020204030204" pitchFamily="34" charset="0"/>
              <a:buChar char="‐"/>
            </a:pPr>
            <a:r>
              <a:rPr lang="cs-CZ" sz="2800" dirty="0"/>
              <a:t>formou kruhového tréninku</a:t>
            </a:r>
          </a:p>
        </p:txBody>
      </p:sp>
      <p:pic>
        <p:nvPicPr>
          <p:cNvPr id="3" name="Zástupný symbol pro obsah 9">
            <a:extLst>
              <a:ext uri="{FF2B5EF4-FFF2-40B4-BE49-F238E27FC236}">
                <a16:creationId xmlns:a16="http://schemas.microsoft.com/office/drawing/2014/main" id="{8C92BB0F-F18A-F5E9-BCBC-BD3FD39CD7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6290" y="3379312"/>
            <a:ext cx="4896627" cy="3181113"/>
          </a:xfrm>
        </p:spPr>
      </p:pic>
      <p:pic>
        <p:nvPicPr>
          <p:cNvPr id="4" name="Obrázek 11">
            <a:extLst>
              <a:ext uri="{FF2B5EF4-FFF2-40B4-BE49-F238E27FC236}">
                <a16:creationId xmlns:a16="http://schemas.microsoft.com/office/drawing/2014/main" id="{B2406E0C-89F7-8CFB-0B63-D1A71D68292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32668" y="1027435"/>
            <a:ext cx="3540249" cy="1991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ástupný symbol pro text 6">
            <a:extLst>
              <a:ext uri="{FF2B5EF4-FFF2-40B4-BE49-F238E27FC236}">
                <a16:creationId xmlns:a16="http://schemas.microsoft.com/office/drawing/2014/main" id="{62E4177D-C08F-A563-D022-1C8719AEA576}"/>
              </a:ext>
            </a:extLst>
          </p:cNvPr>
          <p:cNvSpPr txBox="1">
            <a:spLocks/>
          </p:cNvSpPr>
          <p:nvPr/>
        </p:nvSpPr>
        <p:spPr bwMode="auto">
          <a:xfrm>
            <a:off x="550496" y="4453221"/>
            <a:ext cx="6249183" cy="159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cs-CZ" sz="2800" b="1" dirty="0">
                <a:solidFill>
                  <a:srgbClr val="0B53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stupeň:</a:t>
            </a:r>
            <a:endParaRPr lang="cs-CZ" sz="2800" dirty="0"/>
          </a:p>
          <a:p>
            <a:pPr marL="457200" indent="-457200" eaLnBrk="1" hangingPunct="1">
              <a:buFont typeface="Calibri" panose="020F0502020204030204" pitchFamily="34" charset="0"/>
              <a:buChar char="‐"/>
            </a:pPr>
            <a:r>
              <a:rPr lang="cs-CZ" sz="2800" dirty="0"/>
              <a:t> koncept </a:t>
            </a:r>
            <a:r>
              <a:rPr lang="cs-CZ" sz="2800" b="1" dirty="0">
                <a:solidFill>
                  <a:srgbClr val="0B5395"/>
                </a:solidFill>
              </a:rPr>
              <a:t>plánujeme i pro 2. stupeň</a:t>
            </a:r>
          </a:p>
        </p:txBody>
      </p:sp>
    </p:spTree>
    <p:extLst>
      <p:ext uri="{BB962C8B-B14F-4D97-AF65-F5344CB8AC3E}">
        <p14:creationId xmlns:p14="http://schemas.microsoft.com/office/powerpoint/2010/main" val="2585475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0702" y="611630"/>
            <a:ext cx="4521200" cy="896938"/>
          </a:xfrm>
        </p:spPr>
        <p:txBody>
          <a:bodyPr>
            <a:normAutofit/>
          </a:bodyPr>
          <a:lstStyle/>
          <a:p>
            <a:pPr eaLnBrk="1" hangingPunct="1"/>
            <a:r>
              <a:rPr lang="cs-CZ" sz="4900" b="1" dirty="0" err="1">
                <a:solidFill>
                  <a:srgbClr val="0B53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Cyklokoncept</a:t>
            </a:r>
            <a:endParaRPr lang="cs-CZ" sz="4900" b="1" dirty="0">
              <a:solidFill>
                <a:srgbClr val="0B539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050532" y="1508568"/>
            <a:ext cx="10348396" cy="5199902"/>
          </a:xfrm>
        </p:spPr>
        <p:txBody>
          <a:bodyPr>
            <a:normAutofit fontScale="85000" lnSpcReduction="20000"/>
          </a:bodyPr>
          <a:lstStyle/>
          <a:p>
            <a:pPr marL="1438275" indent="-1438275" eaLnBrk="1" hangingPunct="1">
              <a:lnSpc>
                <a:spcPct val="110000"/>
              </a:lnSpc>
            </a:pPr>
            <a:r>
              <a:rPr lang="cs-CZ" sz="3300" dirty="0"/>
              <a:t>1. třída – </a:t>
            </a:r>
            <a:r>
              <a:rPr lang="cs-CZ" sz="3300" b="1" dirty="0">
                <a:solidFill>
                  <a:srgbClr val="0B5395"/>
                </a:solidFill>
              </a:rPr>
              <a:t>dopravní hřiště + značky</a:t>
            </a:r>
            <a:r>
              <a:rPr lang="cs-CZ" sz="3300" dirty="0">
                <a:solidFill>
                  <a:srgbClr val="0B5395"/>
                </a:solidFill>
              </a:rPr>
              <a:t> </a:t>
            </a:r>
          </a:p>
          <a:p>
            <a:pPr marL="1438275" indent="-1438275" eaLnBrk="1" hangingPunct="1">
              <a:lnSpc>
                <a:spcPct val="110000"/>
              </a:lnSpc>
            </a:pPr>
            <a:r>
              <a:rPr lang="cs-CZ" sz="3300" dirty="0"/>
              <a:t>2. třída – </a:t>
            </a:r>
            <a:r>
              <a:rPr lang="cs-CZ" sz="3300" b="1" dirty="0">
                <a:solidFill>
                  <a:srgbClr val="0B5395"/>
                </a:solidFill>
              </a:rPr>
              <a:t>dopravní hřiště + první pomoc</a:t>
            </a:r>
          </a:p>
          <a:p>
            <a:pPr marL="1438275" indent="-1438275" eaLnBrk="1" hangingPunct="1">
              <a:lnSpc>
                <a:spcPct val="110000"/>
              </a:lnSpc>
            </a:pPr>
            <a:r>
              <a:rPr lang="cs-CZ" sz="3300" dirty="0"/>
              <a:t>3. třída – </a:t>
            </a:r>
            <a:r>
              <a:rPr lang="cs-CZ" sz="3300" b="1" dirty="0">
                <a:solidFill>
                  <a:srgbClr val="0B5395"/>
                </a:solidFill>
              </a:rPr>
              <a:t>jízda zručnosti + technika jízdy + </a:t>
            </a:r>
            <a:br>
              <a:rPr lang="cs-CZ" sz="3300" b="1" dirty="0">
                <a:solidFill>
                  <a:srgbClr val="0B5395"/>
                </a:solidFill>
              </a:rPr>
            </a:br>
            <a:r>
              <a:rPr lang="cs-CZ" sz="3300" b="1" dirty="0">
                <a:solidFill>
                  <a:srgbClr val="0B5395"/>
                </a:solidFill>
              </a:rPr>
              <a:t>oprava kola + značky, křižovatky</a:t>
            </a:r>
          </a:p>
          <a:p>
            <a:pPr marL="1438275" indent="-1438275" eaLnBrk="1" hangingPunct="1">
              <a:lnSpc>
                <a:spcPct val="110000"/>
              </a:lnSpc>
            </a:pPr>
            <a:r>
              <a:rPr lang="cs-CZ" sz="3300" dirty="0"/>
              <a:t>4. třída – </a:t>
            </a:r>
            <a:r>
              <a:rPr lang="cs-CZ" sz="3300" b="1" dirty="0">
                <a:solidFill>
                  <a:srgbClr val="0B5395"/>
                </a:solidFill>
              </a:rPr>
              <a:t>jízda v terénu + závod</a:t>
            </a:r>
            <a:r>
              <a:rPr lang="cs-CZ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cs-CZ" sz="3300" b="1" dirty="0">
              <a:solidFill>
                <a:srgbClr val="0B539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438275" indent="-1438275" eaLnBrk="1" hangingPunct="1">
              <a:lnSpc>
                <a:spcPct val="110000"/>
              </a:lnSpc>
            </a:pPr>
            <a:r>
              <a:rPr lang="cs-CZ" sz="3300" dirty="0"/>
              <a:t>5. třída – </a:t>
            </a:r>
            <a:r>
              <a:rPr lang="cs-CZ" sz="3300" b="1" dirty="0">
                <a:solidFill>
                  <a:srgbClr val="0B5395"/>
                </a:solidFill>
              </a:rPr>
              <a:t>triatlon</a:t>
            </a:r>
            <a:r>
              <a:rPr lang="cs-CZ" sz="3300" dirty="0"/>
              <a:t> </a:t>
            </a:r>
            <a:endParaRPr lang="cs-CZ" sz="3300" b="1" dirty="0">
              <a:solidFill>
                <a:srgbClr val="0B5395"/>
              </a:solidFill>
            </a:endParaRPr>
          </a:p>
          <a:p>
            <a:pPr marL="1438275" indent="-1438275" eaLnBrk="1" hangingPunct="1">
              <a:lnSpc>
                <a:spcPct val="110000"/>
              </a:lnSpc>
            </a:pPr>
            <a:r>
              <a:rPr lang="cs-CZ" sz="3300" dirty="0"/>
              <a:t>6. – 7. třída – </a:t>
            </a:r>
            <a:r>
              <a:rPr lang="cs-CZ" sz="3300" b="1" dirty="0">
                <a:solidFill>
                  <a:srgbClr val="0B5395"/>
                </a:solidFill>
              </a:rPr>
              <a:t>odpolední výlet</a:t>
            </a:r>
          </a:p>
          <a:p>
            <a:pPr marL="1438275" indent="-1438275" eaLnBrk="1" hangingPunct="1">
              <a:lnSpc>
                <a:spcPct val="110000"/>
              </a:lnSpc>
            </a:pPr>
            <a:r>
              <a:rPr lang="cs-CZ" sz="3300" dirty="0"/>
              <a:t>8. třída – bezpečný </a:t>
            </a:r>
            <a:r>
              <a:rPr lang="cs-CZ" sz="3300" b="1" dirty="0" err="1">
                <a:solidFill>
                  <a:srgbClr val="0B5395"/>
                </a:solidFill>
              </a:rPr>
              <a:t>cyklopřesun</a:t>
            </a:r>
            <a:r>
              <a:rPr lang="cs-CZ" sz="3300" b="1" dirty="0">
                <a:solidFill>
                  <a:srgbClr val="0B5395"/>
                </a:solidFill>
              </a:rPr>
              <a:t> na Sportovní kurz</a:t>
            </a:r>
          </a:p>
          <a:p>
            <a:pPr eaLnBrk="1" hangingPunct="1">
              <a:lnSpc>
                <a:spcPct val="110000"/>
              </a:lnSpc>
            </a:pPr>
            <a:r>
              <a:rPr lang="cs-CZ" sz="2500" b="1" dirty="0"/>
              <a:t>Zapojení v programu: </a:t>
            </a:r>
            <a:br>
              <a:rPr lang="cs-CZ" sz="2500" b="1" dirty="0"/>
            </a:br>
            <a:r>
              <a:rPr lang="cs-CZ" sz="2800" b="1" dirty="0">
                <a:solidFill>
                  <a:srgbClr val="0B5395"/>
                </a:solidFill>
              </a:rPr>
              <a:t>Tomáš </a:t>
            </a:r>
            <a:r>
              <a:rPr lang="cs-CZ" sz="2800" b="1" dirty="0" err="1">
                <a:solidFill>
                  <a:srgbClr val="0B5395"/>
                </a:solidFill>
              </a:rPr>
              <a:t>Rádek</a:t>
            </a:r>
            <a:r>
              <a:rPr lang="cs-CZ" sz="2800" b="1" dirty="0">
                <a:solidFill>
                  <a:srgbClr val="0B5395"/>
                </a:solidFill>
              </a:rPr>
              <a:t>, Jitka Jílková, Antonín Hurych, Milan Břeň, </a:t>
            </a:r>
            <a:br>
              <a:rPr lang="cs-CZ" sz="2800" b="1" dirty="0">
                <a:solidFill>
                  <a:srgbClr val="0B5395"/>
                </a:solidFill>
              </a:rPr>
            </a:br>
            <a:r>
              <a:rPr lang="cs-CZ" sz="2800" b="1" dirty="0">
                <a:solidFill>
                  <a:srgbClr val="0B5395"/>
                </a:solidFill>
              </a:rPr>
              <a:t>Jana Rejmanová, Miloš Dvořák, Zuzana Veselíková, Eliška Drobná</a:t>
            </a:r>
            <a:endParaRPr lang="cs-CZ" sz="3200" dirty="0"/>
          </a:p>
        </p:txBody>
      </p:sp>
      <p:pic>
        <p:nvPicPr>
          <p:cNvPr id="20483" name="Zástupný symbol pro obsah 11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61654" y="611630"/>
            <a:ext cx="3367597" cy="2339957"/>
          </a:xfrm>
        </p:spPr>
      </p:pic>
      <p:pic>
        <p:nvPicPr>
          <p:cNvPr id="20484" name="Obrázek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94415" y="3014111"/>
            <a:ext cx="1607697" cy="2854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0546" y="773498"/>
            <a:ext cx="10515600" cy="8001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cs-CZ" sz="4900" b="1" dirty="0">
                <a:solidFill>
                  <a:srgbClr val="0B53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Koncept pro 2. stupeň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48426" y="1884316"/>
            <a:ext cx="9672699" cy="4037090"/>
          </a:xfrm>
        </p:spPr>
        <p:txBody>
          <a:bodyPr>
            <a:normAutofit/>
          </a:bodyPr>
          <a:lstStyle/>
          <a:p>
            <a:pPr eaLnBrk="1" hangingPunct="1">
              <a:buFont typeface="Calibri" panose="020F0502020204030204" pitchFamily="34" charset="0"/>
              <a:buChar char="‐"/>
            </a:pPr>
            <a:r>
              <a:rPr lang="cs-CZ" dirty="0"/>
              <a:t>V </a:t>
            </a:r>
            <a:r>
              <a:rPr lang="cs-CZ" b="1" dirty="0">
                <a:solidFill>
                  <a:srgbClr val="0B5395"/>
                </a:solidFill>
              </a:rPr>
              <a:t>6. - 8. ročníku bloková výuka </a:t>
            </a:r>
            <a:r>
              <a:rPr lang="cs-CZ" dirty="0"/>
              <a:t>těchto míčových sportů: </a:t>
            </a:r>
            <a:r>
              <a:rPr lang="cs-CZ" b="1" dirty="0">
                <a:solidFill>
                  <a:srgbClr val="0B5395"/>
                </a:solidFill>
              </a:rPr>
              <a:t>basketbal, florbal, fotbal, volejbal. </a:t>
            </a:r>
          </a:p>
          <a:p>
            <a:pPr eaLnBrk="1" hangingPunct="1">
              <a:buFont typeface="Calibri" panose="020F0502020204030204" pitchFamily="34" charset="0"/>
              <a:buChar char="‐"/>
            </a:pPr>
            <a:r>
              <a:rPr lang="cs-CZ" dirty="0"/>
              <a:t>V </a:t>
            </a:r>
            <a:r>
              <a:rPr lang="cs-CZ" b="1" dirty="0">
                <a:solidFill>
                  <a:srgbClr val="0B5395"/>
                </a:solidFill>
              </a:rPr>
              <a:t>9. ročníku – stolní tenis, badminton, plavání </a:t>
            </a:r>
            <a:r>
              <a:rPr lang="cs-CZ" dirty="0"/>
              <a:t>– kompenzace ke sportům,</a:t>
            </a:r>
            <a:r>
              <a:rPr lang="cs-CZ" dirty="0">
                <a:solidFill>
                  <a:srgbClr val="7E9632"/>
                </a:solidFill>
              </a:rPr>
              <a:t> </a:t>
            </a:r>
            <a:r>
              <a:rPr lang="cs-CZ" b="1" dirty="0">
                <a:solidFill>
                  <a:srgbClr val="0B5395"/>
                </a:solidFill>
              </a:rPr>
              <a:t>sebeobrana</a:t>
            </a:r>
            <a:r>
              <a:rPr lang="cs-CZ" b="1" dirty="0"/>
              <a:t>.</a:t>
            </a:r>
          </a:p>
          <a:p>
            <a:pPr eaLnBrk="1" hangingPunct="1">
              <a:buFont typeface="Calibri" panose="020F0502020204030204" pitchFamily="34" charset="0"/>
              <a:buChar char="‐"/>
            </a:pPr>
            <a:r>
              <a:rPr lang="cs-CZ" b="1" dirty="0">
                <a:solidFill>
                  <a:srgbClr val="0B5395"/>
                </a:solidFill>
              </a:rPr>
              <a:t>Výuka v blocích </a:t>
            </a:r>
            <a:r>
              <a:rPr lang="cs-CZ" dirty="0"/>
              <a:t>ve spolupráci se </a:t>
            </a:r>
            <a:r>
              <a:rPr lang="cs-CZ" b="1" dirty="0">
                <a:solidFill>
                  <a:srgbClr val="0B5395"/>
                </a:solidFill>
              </a:rPr>
              <a:t>zkušenými trenéry </a:t>
            </a:r>
            <a:r>
              <a:rPr lang="cs-CZ" dirty="0"/>
              <a:t>jednotlivých sportů.</a:t>
            </a:r>
          </a:p>
          <a:p>
            <a:pPr eaLnBrk="1" hangingPunct="1">
              <a:buFont typeface="Calibri" panose="020F0502020204030204" pitchFamily="34" charset="0"/>
              <a:buChar char="‐"/>
            </a:pPr>
            <a:r>
              <a:rPr lang="cs-CZ" b="1" dirty="0">
                <a:solidFill>
                  <a:srgbClr val="0B5395"/>
                </a:solidFill>
              </a:rPr>
              <a:t>Atletická a gymnastická průprava </a:t>
            </a:r>
            <a:r>
              <a:rPr lang="cs-CZ" dirty="0"/>
              <a:t>probíhá </a:t>
            </a:r>
            <a:r>
              <a:rPr lang="cs-CZ" b="1" dirty="0">
                <a:solidFill>
                  <a:srgbClr val="0B5395"/>
                </a:solidFill>
              </a:rPr>
              <a:t>v rámci celého roku.</a:t>
            </a:r>
          </a:p>
          <a:p>
            <a:pPr eaLnBrk="1" hangingPunct="1">
              <a:buFont typeface="Calibri" panose="020F0502020204030204" pitchFamily="34" charset="0"/>
              <a:buChar char="‐"/>
            </a:pPr>
            <a:r>
              <a:rPr lang="cs-CZ" b="1" dirty="0">
                <a:solidFill>
                  <a:srgbClr val="0B5395"/>
                </a:solidFill>
              </a:rPr>
              <a:t>Kondiční hodina</a:t>
            </a: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dirty="0"/>
              <a:t>nahrazuje cvičení</a:t>
            </a:r>
            <a:endParaRPr lang="cs-CZ" b="1" dirty="0">
              <a:solidFill>
                <a:srgbClr val="0B5395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93604" y="693598"/>
            <a:ext cx="7604787" cy="77311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cs-CZ" sz="4900" b="1" dirty="0">
                <a:solidFill>
                  <a:srgbClr val="0B53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Den se sportem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16829" y="1582122"/>
            <a:ext cx="9358336" cy="4774290"/>
          </a:xfrm>
        </p:spPr>
        <p:txBody>
          <a:bodyPr>
            <a:noAutofit/>
          </a:bodyPr>
          <a:lstStyle/>
          <a:p>
            <a:pPr marL="0" indent="0" eaLnBrk="1" hangingPunct="1">
              <a:buFont typeface="Arial" charset="0"/>
              <a:buNone/>
            </a:pPr>
            <a:r>
              <a:rPr lang="cs-CZ" b="1" dirty="0"/>
              <a:t>6. ročník</a:t>
            </a:r>
          </a:p>
          <a:p>
            <a:pPr marL="0" indent="0" eaLnBrk="1" hangingPunct="1">
              <a:buFont typeface="Arial" charset="0"/>
              <a:buNone/>
            </a:pPr>
            <a:r>
              <a:rPr lang="cs-CZ" b="1" dirty="0">
                <a:solidFill>
                  <a:srgbClr val="0B5395"/>
                </a:solidFill>
              </a:rPr>
              <a:t>	lezecká stěna </a:t>
            </a:r>
            <a:r>
              <a:rPr lang="cs-CZ" dirty="0"/>
              <a:t>+ uzle + historie</a:t>
            </a:r>
          </a:p>
          <a:p>
            <a:pPr marL="0" indent="0" eaLnBrk="1" hangingPunct="1">
              <a:buFont typeface="Arial" charset="0"/>
              <a:buNone/>
            </a:pPr>
            <a:r>
              <a:rPr lang="cs-CZ" b="1" dirty="0"/>
              <a:t>7. ročník</a:t>
            </a:r>
          </a:p>
          <a:p>
            <a:pPr marL="0" indent="0" eaLnBrk="1" hangingPunct="1">
              <a:buFont typeface="Arial" charset="0"/>
              <a:buNone/>
            </a:pPr>
            <a:r>
              <a:rPr lang="cs-CZ" b="1" dirty="0">
                <a:solidFill>
                  <a:srgbClr val="0B5395"/>
                </a:solidFill>
              </a:rPr>
              <a:t>	baseball + softball </a:t>
            </a:r>
            <a:r>
              <a:rPr lang="cs-CZ" dirty="0"/>
              <a:t>– hřiště Choceň</a:t>
            </a:r>
          </a:p>
          <a:p>
            <a:pPr marL="0" indent="0" eaLnBrk="1" hangingPunct="1">
              <a:buFont typeface="Arial" charset="0"/>
              <a:buNone/>
            </a:pPr>
            <a:r>
              <a:rPr lang="cs-CZ" b="1" dirty="0"/>
              <a:t>8. ročník</a:t>
            </a:r>
          </a:p>
          <a:p>
            <a:pPr marL="0" indent="0" eaLnBrk="1" hangingPunct="1">
              <a:buFont typeface="Arial" charset="0"/>
              <a:buNone/>
            </a:pPr>
            <a:r>
              <a:rPr lang="cs-CZ" b="1" dirty="0">
                <a:solidFill>
                  <a:srgbClr val="0B5395"/>
                </a:solidFill>
              </a:rPr>
              <a:t>	kajak + </a:t>
            </a:r>
            <a:r>
              <a:rPr lang="cs-CZ" b="1" dirty="0" err="1">
                <a:solidFill>
                  <a:srgbClr val="0B5395"/>
                </a:solidFill>
              </a:rPr>
              <a:t>kanoe</a:t>
            </a:r>
            <a:r>
              <a:rPr lang="cs-CZ" b="1" dirty="0">
                <a:solidFill>
                  <a:srgbClr val="0B5395"/>
                </a:solidFill>
              </a:rPr>
              <a:t> </a:t>
            </a:r>
            <a:r>
              <a:rPr lang="cs-CZ" dirty="0"/>
              <a:t>– Sportovní klub kanoistiky Vysoké Mýto</a:t>
            </a:r>
          </a:p>
          <a:p>
            <a:pPr marL="0" indent="0" eaLnBrk="1" hangingPunct="1">
              <a:buFont typeface="Arial" charset="0"/>
              <a:buNone/>
            </a:pPr>
            <a:r>
              <a:rPr lang="cs-CZ" b="1" dirty="0"/>
              <a:t>9. ročník</a:t>
            </a:r>
          </a:p>
          <a:p>
            <a:pPr marL="0" indent="0" eaLnBrk="1" hangingPunct="1">
              <a:buFont typeface="Arial" charset="0"/>
              <a:buNone/>
            </a:pPr>
            <a:r>
              <a:rPr lang="cs-CZ" b="1" dirty="0">
                <a:solidFill>
                  <a:srgbClr val="0B5395"/>
                </a:solidFill>
              </a:rPr>
              <a:t>	tenis + squash + bowling </a:t>
            </a:r>
            <a:r>
              <a:rPr lang="cs-CZ" dirty="0"/>
              <a:t>– </a:t>
            </a:r>
            <a:r>
              <a:rPr lang="cs-CZ" dirty="0" err="1"/>
              <a:t>Sportcentum</a:t>
            </a:r>
            <a:r>
              <a:rPr lang="cs-CZ" dirty="0"/>
              <a:t> Litomyšl</a:t>
            </a:r>
          </a:p>
          <a:p>
            <a:pPr marL="0" indent="0" eaLnBrk="1" hangingPunct="1">
              <a:buFont typeface="Arial" charset="0"/>
              <a:buNone/>
            </a:pPr>
            <a:r>
              <a:rPr lang="cs-CZ" b="1" dirty="0">
                <a:solidFill>
                  <a:srgbClr val="0B5395"/>
                </a:solidFill>
              </a:rPr>
              <a:t>	branný závod </a:t>
            </a:r>
            <a:r>
              <a:rPr lang="cs-CZ" dirty="0"/>
              <a:t>– areál Černá hora + střelnice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2116053" y="724006"/>
            <a:ext cx="7959894" cy="773113"/>
          </a:xfrm>
        </p:spPr>
        <p:txBody>
          <a:bodyPr>
            <a:normAutofit/>
          </a:bodyPr>
          <a:lstStyle/>
          <a:p>
            <a:pPr eaLnBrk="1" hangingPunct="1"/>
            <a:r>
              <a:rPr lang="cs-CZ" sz="4900" b="1" dirty="0">
                <a:solidFill>
                  <a:srgbClr val="0B53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Beseda s úspěšnými sportovci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635246" y="1707802"/>
            <a:ext cx="10778072" cy="1216247"/>
          </a:xfrm>
        </p:spPr>
        <p:txBody>
          <a:bodyPr>
            <a:noAutofit/>
          </a:bodyPr>
          <a:lstStyle/>
          <a:p>
            <a:pPr marL="0" indent="0" eaLnBrk="1" hangingPunct="1">
              <a:lnSpc>
                <a:spcPct val="110000"/>
              </a:lnSpc>
              <a:buNone/>
            </a:pPr>
            <a:r>
              <a:rPr lang="cs-CZ" dirty="0"/>
              <a:t>Každý rok bychom chtěli uspořádat besedu žáků s úspěšnými sportovci.</a:t>
            </a:r>
            <a:br>
              <a:rPr lang="cs-CZ" dirty="0"/>
            </a:br>
            <a:r>
              <a:rPr lang="cs-CZ" dirty="0"/>
              <a:t>Výběr sportovců z různých odvětví.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5A4C03F1-CAE7-48B1-906D-A5D7CB6B815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0287" y="2800471"/>
            <a:ext cx="4687880" cy="3333523"/>
          </a:xfrm>
          <a:prstGeom prst="rect">
            <a:avLst/>
          </a:prstGeom>
        </p:spPr>
      </p:pic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B4082E68-8A23-4486-A942-4F3F2E444BAD}"/>
              </a:ext>
            </a:extLst>
          </p:cNvPr>
          <p:cNvSpPr txBox="1">
            <a:spLocks/>
          </p:cNvSpPr>
          <p:nvPr/>
        </p:nvSpPr>
        <p:spPr bwMode="auto">
          <a:xfrm>
            <a:off x="706964" y="3191039"/>
            <a:ext cx="5596454" cy="2942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110000"/>
              </a:lnSpc>
              <a:buFont typeface="Arial" charset="0"/>
              <a:buNone/>
            </a:pPr>
            <a:r>
              <a:rPr lang="cs-CZ" dirty="0"/>
              <a:t>Letos beseda s našimi bývalými žáky. Aktuálně úspěšnou juniorskou reprezentantkou v plavání </a:t>
            </a:r>
            <a:r>
              <a:rPr lang="cs-CZ" b="1" dirty="0">
                <a:solidFill>
                  <a:srgbClr val="0B5395"/>
                </a:solidFill>
              </a:rPr>
              <a:t>Natálií Jandíkovou</a:t>
            </a:r>
            <a:r>
              <a:rPr lang="cs-CZ" dirty="0">
                <a:solidFill>
                  <a:srgbClr val="0B5395"/>
                </a:solidFill>
              </a:rPr>
              <a:t> </a:t>
            </a:r>
            <a:r>
              <a:rPr lang="cs-CZ" dirty="0"/>
              <a:t>a jejími bratry, také plavci, </a:t>
            </a:r>
            <a:r>
              <a:rPr lang="cs-CZ" b="1" dirty="0">
                <a:solidFill>
                  <a:schemeClr val="accent1">
                    <a:lumMod val="75000"/>
                  </a:schemeClr>
                </a:solidFill>
              </a:rPr>
              <a:t>Matyášem a Šimonem Jandíkovými.</a:t>
            </a:r>
            <a:r>
              <a:rPr lang="cs-CZ" b="1" dirty="0"/>
              <a:t> </a:t>
            </a:r>
            <a:endParaRPr lang="cs-CZ" b="1" dirty="0">
              <a:solidFill>
                <a:srgbClr val="0B5395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3054" y="763601"/>
            <a:ext cx="8305892" cy="718845"/>
          </a:xfrm>
        </p:spPr>
        <p:txBody>
          <a:bodyPr>
            <a:noAutofit/>
          </a:bodyPr>
          <a:lstStyle/>
          <a:p>
            <a:pPr algn="ctr" eaLnBrk="1" hangingPunct="1"/>
            <a:r>
              <a:rPr lang="cs-CZ" sz="4900" b="1" dirty="0">
                <a:solidFill>
                  <a:srgbClr val="0B53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Modráskův sportovní deník</a:t>
            </a:r>
          </a:p>
        </p:txBody>
      </p:sp>
      <p:pic>
        <p:nvPicPr>
          <p:cNvPr id="23554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75483" y="2103886"/>
            <a:ext cx="5203289" cy="3631090"/>
          </a:xfrm>
        </p:spPr>
      </p:pic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706190" y="2019548"/>
            <a:ext cx="6573500" cy="3799766"/>
          </a:xfrm>
        </p:spPr>
        <p:txBody>
          <a:bodyPr>
            <a:normAutofit/>
          </a:bodyPr>
          <a:lstStyle/>
          <a:p>
            <a:pPr eaLnBrk="1" hangingPunct="1"/>
            <a:r>
              <a:rPr lang="cs-CZ" sz="2800" b="1" dirty="0">
                <a:solidFill>
                  <a:schemeClr val="accent1">
                    <a:lumMod val="75000"/>
                  </a:schemeClr>
                </a:solidFill>
              </a:rPr>
              <a:t>Záznamy:</a:t>
            </a:r>
          </a:p>
          <a:p>
            <a:pPr marL="457200" indent="-457200" eaLnBrk="1" hangingPunct="1">
              <a:buFont typeface="Calibri" panose="020F0502020204030204" pitchFamily="34" charset="0"/>
              <a:buChar char="‐"/>
            </a:pPr>
            <a:r>
              <a:rPr lang="cs-CZ" sz="2800" dirty="0"/>
              <a:t> sportovních</a:t>
            </a:r>
            <a:r>
              <a:rPr lang="cs-CZ" sz="2800" b="1" dirty="0"/>
              <a:t> </a:t>
            </a:r>
            <a:r>
              <a:rPr lang="cs-CZ" sz="2800" b="1" dirty="0">
                <a:solidFill>
                  <a:srgbClr val="0B5395"/>
                </a:solidFill>
              </a:rPr>
              <a:t>výkonů i dovedností</a:t>
            </a:r>
          </a:p>
          <a:p>
            <a:pPr marL="457200" indent="-457200" eaLnBrk="1" hangingPunct="1">
              <a:buFont typeface="Calibri" panose="020F0502020204030204" pitchFamily="34" charset="0"/>
              <a:buChar char="‐"/>
            </a:pPr>
            <a:r>
              <a:rPr lang="cs-CZ" sz="2800" b="1" dirty="0">
                <a:solidFill>
                  <a:srgbClr val="0B5395"/>
                </a:solidFill>
              </a:rPr>
              <a:t> plaveckých výkonů</a:t>
            </a:r>
          </a:p>
          <a:p>
            <a:pPr marL="457200" indent="-457200" eaLnBrk="1" hangingPunct="1">
              <a:buFont typeface="Calibri" panose="020F0502020204030204" pitchFamily="34" charset="0"/>
              <a:buChar char="‐"/>
            </a:pPr>
            <a:r>
              <a:rPr lang="cs-CZ" sz="2800" b="1" dirty="0">
                <a:solidFill>
                  <a:srgbClr val="0B5395"/>
                </a:solidFill>
              </a:rPr>
              <a:t> reprezentace</a:t>
            </a:r>
            <a:r>
              <a:rPr lang="cs-CZ" sz="2800" b="1" dirty="0"/>
              <a:t> </a:t>
            </a:r>
            <a:r>
              <a:rPr lang="cs-CZ" sz="2800" dirty="0"/>
              <a:t>školy na soutěžích</a:t>
            </a:r>
          </a:p>
          <a:p>
            <a:pPr marL="457200" indent="-457200" eaLnBrk="1" hangingPunct="1">
              <a:buFont typeface="Calibri" panose="020F0502020204030204" pitchFamily="34" charset="0"/>
              <a:buChar char="‐"/>
            </a:pPr>
            <a:r>
              <a:rPr lang="cs-CZ" sz="2800" dirty="0"/>
              <a:t> výsledků </a:t>
            </a:r>
            <a:r>
              <a:rPr lang="cs-CZ" sz="2800" b="1" dirty="0">
                <a:solidFill>
                  <a:srgbClr val="0B5395"/>
                </a:solidFill>
              </a:rPr>
              <a:t>soutěží mimo školu</a:t>
            </a:r>
          </a:p>
          <a:p>
            <a:pPr eaLnBrk="1" hangingPunct="1"/>
            <a:endParaRPr lang="cs-CZ" sz="2800" b="1" dirty="0">
              <a:solidFill>
                <a:srgbClr val="0B5395"/>
              </a:solidFill>
            </a:endParaRPr>
          </a:p>
          <a:p>
            <a:pPr eaLnBrk="1" hangingPunct="1"/>
            <a:r>
              <a:rPr lang="cs-CZ" sz="2800" dirty="0"/>
              <a:t>Deník připravujeme i pro 2. stupeň.</a:t>
            </a:r>
          </a:p>
          <a:p>
            <a:pPr eaLnBrk="1" hangingPunct="1"/>
            <a:endParaRPr lang="cs-CZ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47495" y="448146"/>
            <a:ext cx="5766159" cy="788988"/>
          </a:xfrm>
        </p:spPr>
        <p:txBody>
          <a:bodyPr>
            <a:noAutofit/>
          </a:bodyPr>
          <a:lstStyle/>
          <a:p>
            <a:pPr algn="ctr" eaLnBrk="1" hangingPunct="1"/>
            <a:r>
              <a:rPr lang="cs-CZ" sz="4900" b="1" dirty="0">
                <a:solidFill>
                  <a:srgbClr val="0B53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Turnaje a soutěže</a:t>
            </a:r>
          </a:p>
        </p:txBody>
      </p:sp>
      <p:pic>
        <p:nvPicPr>
          <p:cNvPr id="24578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08527" y="3697221"/>
            <a:ext cx="5122048" cy="2880000"/>
          </a:xfrm>
        </p:spPr>
      </p:pic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27124" y="1388056"/>
            <a:ext cx="10055142" cy="2393363"/>
          </a:xfrm>
        </p:spPr>
        <p:txBody>
          <a:bodyPr>
            <a:normAutofit/>
          </a:bodyPr>
          <a:lstStyle/>
          <a:p>
            <a:pPr marL="457200" indent="-457200" eaLnBrk="1" hangingPunct="1">
              <a:buFont typeface="Calibri" panose="020F0502020204030204" pitchFamily="34" charset="0"/>
              <a:buChar char="‐"/>
            </a:pPr>
            <a:r>
              <a:rPr lang="cs-CZ" sz="2800" b="1" dirty="0">
                <a:solidFill>
                  <a:srgbClr val="0B5395"/>
                </a:solidFill>
              </a:rPr>
              <a:t>Olympijský víceboj - </a:t>
            </a:r>
            <a:r>
              <a:rPr lang="cs-CZ" sz="2800" dirty="0"/>
              <a:t>odznak všestrannosti od 3. ročníku</a:t>
            </a:r>
          </a:p>
          <a:p>
            <a:pPr marL="457200" indent="-457200" eaLnBrk="1" hangingPunct="1">
              <a:buFont typeface="Calibri" panose="020F0502020204030204" pitchFamily="34" charset="0"/>
              <a:buChar char="‐"/>
            </a:pPr>
            <a:r>
              <a:rPr lang="cs-CZ" sz="2800" b="1" dirty="0">
                <a:solidFill>
                  <a:srgbClr val="0B5395"/>
                </a:solidFill>
              </a:rPr>
              <a:t>Soutěže v rámci oblastních a okresních kol</a:t>
            </a:r>
          </a:p>
          <a:p>
            <a:pPr marL="457200" indent="-457200" eaLnBrk="1" hangingPunct="1">
              <a:buFont typeface="Calibri" panose="020F0502020204030204" pitchFamily="34" charset="0"/>
              <a:buChar char="‐"/>
            </a:pPr>
            <a:r>
              <a:rPr lang="cs-CZ" sz="2800" b="1" dirty="0">
                <a:solidFill>
                  <a:srgbClr val="0B5395"/>
                </a:solidFill>
              </a:rPr>
              <a:t>Atletika do škol </a:t>
            </a:r>
            <a:r>
              <a:rPr lang="cs-CZ" sz="2800" dirty="0"/>
              <a:t>zaznamenávání aktivit v rámci školního roku</a:t>
            </a:r>
          </a:p>
          <a:p>
            <a:pPr marL="457200" indent="-457200" eaLnBrk="1" hangingPunct="1">
              <a:buFont typeface="Calibri" panose="020F0502020204030204" pitchFamily="34" charset="0"/>
              <a:buChar char="‐"/>
            </a:pPr>
            <a:r>
              <a:rPr lang="cs-CZ" sz="2800" b="1" dirty="0">
                <a:solidFill>
                  <a:srgbClr val="0B5395"/>
                </a:solidFill>
              </a:rPr>
              <a:t>Atletický čtyřboj pro  1. stupeň ZŠ</a:t>
            </a:r>
            <a:r>
              <a:rPr lang="cs-CZ" sz="2800" dirty="0"/>
              <a:t> - korespondenční soutěž</a:t>
            </a:r>
          </a:p>
        </p:txBody>
      </p:sp>
      <p:pic>
        <p:nvPicPr>
          <p:cNvPr id="24580" name="Obrázek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65064" y="3697219"/>
            <a:ext cx="4000859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871119" y="578521"/>
            <a:ext cx="4449762" cy="849313"/>
          </a:xfrm>
        </p:spPr>
        <p:txBody>
          <a:bodyPr>
            <a:noAutofit/>
          </a:bodyPr>
          <a:lstStyle/>
          <a:p>
            <a:pPr algn="ctr" eaLnBrk="1" hangingPunct="1"/>
            <a:r>
              <a:rPr lang="cs-CZ" sz="4900" b="1" dirty="0">
                <a:solidFill>
                  <a:srgbClr val="0B53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Zakončení roku</a:t>
            </a:r>
          </a:p>
        </p:txBody>
      </p:sp>
      <p:pic>
        <p:nvPicPr>
          <p:cNvPr id="25602" name="Zástupný symbol pro obsah 5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38721" y="2482725"/>
            <a:ext cx="4227090" cy="2708400"/>
          </a:xfrm>
        </p:spPr>
      </p:pic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26189" y="1427834"/>
            <a:ext cx="11671053" cy="5219700"/>
          </a:xfrm>
        </p:spPr>
        <p:txBody>
          <a:bodyPr>
            <a:normAutofit/>
          </a:bodyPr>
          <a:lstStyle/>
          <a:p>
            <a:pPr eaLnBrk="1" hangingPunct="1"/>
            <a:r>
              <a:rPr lang="cs-CZ" sz="2800" dirty="0"/>
              <a:t>1. – 3. třída</a:t>
            </a:r>
            <a:r>
              <a:rPr lang="cs-CZ" sz="2800" b="1" dirty="0">
                <a:solidFill>
                  <a:srgbClr val="0B5395"/>
                </a:solidFill>
              </a:rPr>
              <a:t> </a:t>
            </a:r>
          </a:p>
          <a:p>
            <a:pPr eaLnBrk="1" hangingPunct="1"/>
            <a:r>
              <a:rPr lang="cs-CZ" sz="2800" b="1" dirty="0">
                <a:solidFill>
                  <a:srgbClr val="0B5395"/>
                </a:solidFill>
              </a:rPr>
              <a:t>  Soutěžní odpoledne Za Sokolovnou</a:t>
            </a:r>
          </a:p>
          <a:p>
            <a:pPr eaLnBrk="1" hangingPunct="1"/>
            <a:r>
              <a:rPr lang="cs-CZ" sz="2800" dirty="0"/>
              <a:t>4. třída</a:t>
            </a:r>
          </a:p>
          <a:p>
            <a:pPr eaLnBrk="1" hangingPunct="1"/>
            <a:r>
              <a:rPr lang="cs-CZ" sz="2800" b="1" dirty="0">
                <a:solidFill>
                  <a:srgbClr val="0B5395"/>
                </a:solidFill>
              </a:rPr>
              <a:t>  Závod v terénu</a:t>
            </a:r>
            <a:br>
              <a:rPr lang="cs-CZ" sz="2800" b="1" dirty="0">
                <a:solidFill>
                  <a:srgbClr val="0B5395"/>
                </a:solidFill>
              </a:rPr>
            </a:br>
            <a:r>
              <a:rPr lang="cs-CZ" sz="2800" b="1" dirty="0">
                <a:solidFill>
                  <a:srgbClr val="0B5395"/>
                </a:solidFill>
              </a:rPr>
              <a:t>    </a:t>
            </a:r>
            <a:r>
              <a:rPr lang="cs-CZ" sz="2800" dirty="0"/>
              <a:t>vyhodnocení a vyhlášení ve</a:t>
            </a:r>
            <a:r>
              <a:rPr lang="cs-CZ" sz="2800" b="1" dirty="0">
                <a:solidFill>
                  <a:srgbClr val="0B5395"/>
                </a:solidFill>
              </a:rPr>
              <a:t> </a:t>
            </a:r>
            <a:r>
              <a:rPr lang="cs-CZ" sz="2800" b="1" dirty="0" err="1">
                <a:solidFill>
                  <a:srgbClr val="0B5395"/>
                </a:solidFill>
              </a:rPr>
              <a:t>FotbalParku</a:t>
            </a:r>
            <a:endParaRPr lang="cs-CZ" sz="2800" b="1" dirty="0">
              <a:solidFill>
                <a:srgbClr val="0B5395"/>
              </a:solidFill>
            </a:endParaRPr>
          </a:p>
          <a:p>
            <a:pPr eaLnBrk="1" hangingPunct="1"/>
            <a:r>
              <a:rPr lang="cs-CZ" sz="2800" dirty="0"/>
              <a:t>5. třída </a:t>
            </a:r>
          </a:p>
          <a:p>
            <a:pPr eaLnBrk="1" hangingPunct="1"/>
            <a:r>
              <a:rPr lang="cs-CZ" sz="2800" b="1" dirty="0">
                <a:solidFill>
                  <a:srgbClr val="0B5395"/>
                </a:solidFill>
              </a:rPr>
              <a:t>  Triatlon na Černé hoře</a:t>
            </a:r>
            <a:br>
              <a:rPr lang="cs-CZ" sz="2800" b="1" dirty="0">
                <a:solidFill>
                  <a:srgbClr val="0B5395"/>
                </a:solidFill>
              </a:rPr>
            </a:br>
            <a:r>
              <a:rPr lang="cs-CZ" sz="2800" b="1" dirty="0">
                <a:solidFill>
                  <a:srgbClr val="0B5395"/>
                </a:solidFill>
              </a:rPr>
              <a:t>    </a:t>
            </a:r>
            <a:r>
              <a:rPr lang="cs-CZ" sz="2800" dirty="0"/>
              <a:t>vyhodnocení a vyhlášení </a:t>
            </a:r>
            <a:r>
              <a:rPr lang="cs-CZ" sz="2800" b="1" dirty="0">
                <a:solidFill>
                  <a:schemeClr val="accent1">
                    <a:lumMod val="75000"/>
                  </a:schemeClr>
                </a:solidFill>
              </a:rPr>
              <a:t>Na Výsluní</a:t>
            </a:r>
          </a:p>
          <a:p>
            <a:pPr eaLnBrk="1" hangingPunct="1"/>
            <a:endParaRPr lang="cs-CZ" sz="2000" dirty="0"/>
          </a:p>
          <a:p>
            <a:pPr eaLnBrk="1" hangingPunct="1"/>
            <a:r>
              <a:rPr lang="cs-CZ" sz="2800" dirty="0"/>
              <a:t>V 1., 3.  a 5. třídě děti dostávají </a:t>
            </a:r>
            <a:r>
              <a:rPr lang="cs-CZ" sz="2800" b="1" dirty="0">
                <a:solidFill>
                  <a:srgbClr val="0B5395"/>
                </a:solidFill>
              </a:rPr>
              <a:t>školní trička.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917031" y="423862"/>
            <a:ext cx="6357937" cy="819150"/>
          </a:xfrm>
        </p:spPr>
        <p:txBody>
          <a:bodyPr>
            <a:noAutofit/>
          </a:bodyPr>
          <a:lstStyle/>
          <a:p>
            <a:pPr algn="ctr" eaLnBrk="1" hangingPunct="1"/>
            <a:r>
              <a:rPr lang="cs-CZ" sz="4900" b="1" dirty="0">
                <a:solidFill>
                  <a:srgbClr val="0B53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Dej nám o sobě vědět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393084" y="1420373"/>
            <a:ext cx="11501375" cy="4202113"/>
          </a:xfrm>
        </p:spPr>
        <p:txBody>
          <a:bodyPr>
            <a:normAutofit/>
          </a:bodyPr>
          <a:lstStyle/>
          <a:p>
            <a:pPr eaLnBrk="1" hangingPunct="1"/>
            <a:r>
              <a:rPr lang="cs-CZ" sz="2800" dirty="0"/>
              <a:t>Motto nástěnky: </a:t>
            </a:r>
            <a:r>
              <a:rPr lang="cs-CZ" sz="2800" b="1" dirty="0">
                <a:solidFill>
                  <a:schemeClr val="accent1">
                    <a:lumMod val="75000"/>
                  </a:schemeClr>
                </a:solidFill>
              </a:rPr>
              <a:t>„Dej nám o sobě vědět, aby Tvůj úspěch byl inspirací ostatním.“</a:t>
            </a:r>
          </a:p>
          <a:p>
            <a:pPr eaLnBrk="1" hangingPunct="1"/>
            <a:r>
              <a:rPr lang="cs-CZ" sz="2800" dirty="0"/>
              <a:t>Příspěvky na nástěnku jsou </a:t>
            </a:r>
            <a:r>
              <a:rPr lang="cs-CZ" sz="2800" b="1" dirty="0">
                <a:solidFill>
                  <a:srgbClr val="0B5395"/>
                </a:solidFill>
              </a:rPr>
              <a:t>pravidelně </a:t>
            </a:r>
            <a:br>
              <a:rPr lang="cs-CZ" sz="2800" b="1" dirty="0">
                <a:solidFill>
                  <a:srgbClr val="0B5395"/>
                </a:solidFill>
              </a:rPr>
            </a:br>
            <a:r>
              <a:rPr lang="cs-CZ" sz="2800" b="1" dirty="0">
                <a:solidFill>
                  <a:srgbClr val="0B5395"/>
                </a:solidFill>
              </a:rPr>
              <a:t>vyhlášeny školním rozhlasem </a:t>
            </a:r>
            <a:r>
              <a:rPr lang="cs-CZ" sz="2800" dirty="0"/>
              <a:t>a poté vyvěšeny.</a:t>
            </a:r>
          </a:p>
        </p:txBody>
      </p:sp>
      <p:pic>
        <p:nvPicPr>
          <p:cNvPr id="26627" name="Zástupný symbol pro obsah 11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687585" y="2396140"/>
            <a:ext cx="3889375" cy="3692525"/>
          </a:xfrm>
        </p:spPr>
      </p:pic>
      <p:pic>
        <p:nvPicPr>
          <p:cNvPr id="26628" name="Obrázek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36897" y="3429000"/>
            <a:ext cx="4206875" cy="288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332917" y="457200"/>
            <a:ext cx="4413250" cy="860425"/>
          </a:xfrm>
        </p:spPr>
        <p:txBody>
          <a:bodyPr>
            <a:normAutofit/>
          </a:bodyPr>
          <a:lstStyle/>
          <a:p>
            <a:pPr algn="ctr" eaLnBrk="1" hangingPunct="1"/>
            <a:r>
              <a:rPr lang="cs-CZ" sz="4900" b="1" dirty="0">
                <a:solidFill>
                  <a:srgbClr val="0B53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Školení učitelů</a:t>
            </a:r>
          </a:p>
        </p:txBody>
      </p:sp>
      <p:pic>
        <p:nvPicPr>
          <p:cNvPr id="27650" name="Zástupný symbol obrázku 5"/>
          <p:cNvPicPr>
            <a:picLocks noGrp="1" noChangeAspect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71439" y="1602334"/>
            <a:ext cx="5413670" cy="4274683"/>
          </a:xfrm>
        </p:spPr>
      </p:pic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901426" y="1877229"/>
            <a:ext cx="5127344" cy="3902445"/>
          </a:xfrm>
        </p:spPr>
        <p:txBody>
          <a:bodyPr>
            <a:normAutofit lnSpcReduction="10000"/>
          </a:bodyPr>
          <a:lstStyle/>
          <a:p>
            <a:pPr marL="457200" indent="-457200" eaLnBrk="1" hangingPunct="1">
              <a:buFontTx/>
              <a:buNone/>
            </a:pPr>
            <a:r>
              <a:rPr lang="cs-CZ" sz="2800" b="1" dirty="0">
                <a:solidFill>
                  <a:schemeClr val="accent1">
                    <a:lumMod val="75000"/>
                  </a:schemeClr>
                </a:solidFill>
              </a:rPr>
              <a:t>jaro 2023 </a:t>
            </a:r>
          </a:p>
          <a:p>
            <a:pPr marL="457200" indent="-457200" eaLnBrk="1" hangingPunct="1">
              <a:buFontTx/>
              <a:buNone/>
            </a:pPr>
            <a:endParaRPr lang="cs-CZ" sz="3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 eaLnBrk="1" hangingPunct="1">
              <a:buFontTx/>
              <a:buNone/>
            </a:pPr>
            <a:r>
              <a:rPr lang="cs-CZ" sz="2800" dirty="0"/>
              <a:t>Michal </a:t>
            </a:r>
            <a:r>
              <a:rPr lang="cs-CZ" sz="2800" dirty="0" err="1"/>
              <a:t>Eisenkolb</a:t>
            </a:r>
            <a:r>
              <a:rPr lang="cs-CZ" sz="2800" dirty="0"/>
              <a:t> („trenér dětí´) </a:t>
            </a:r>
          </a:p>
          <a:p>
            <a:pPr marL="457200" indent="-457200" eaLnBrk="1" hangingPunct="1">
              <a:buFontTx/>
              <a:buNone/>
            </a:pPr>
            <a:r>
              <a:rPr lang="cs-CZ" sz="2800" b="1" dirty="0">
                <a:solidFill>
                  <a:srgbClr val="0B5395"/>
                </a:solidFill>
              </a:rPr>
              <a:t>Hry v hodinách TV</a:t>
            </a:r>
          </a:p>
          <a:p>
            <a:pPr marL="457200" indent="-457200" eaLnBrk="1" hangingPunct="1">
              <a:buFontTx/>
              <a:buNone/>
            </a:pPr>
            <a:endParaRPr lang="cs-CZ" sz="3600" b="1" dirty="0">
              <a:solidFill>
                <a:srgbClr val="0B5395"/>
              </a:solidFill>
            </a:endParaRPr>
          </a:p>
          <a:p>
            <a:pPr marL="457200" indent="-457200" eaLnBrk="1" hangingPunct="1">
              <a:buFontTx/>
              <a:buNone/>
            </a:pPr>
            <a:r>
              <a:rPr lang="cs-CZ" sz="2800" b="1" dirty="0">
                <a:solidFill>
                  <a:schemeClr val="accent1">
                    <a:lumMod val="75000"/>
                  </a:schemeClr>
                </a:solidFill>
              </a:rPr>
              <a:t>podzim 2023</a:t>
            </a:r>
          </a:p>
          <a:p>
            <a:pPr marL="457200" indent="-457200" eaLnBrk="1" hangingPunct="1">
              <a:buFontTx/>
              <a:buNone/>
            </a:pPr>
            <a:endParaRPr lang="cs-CZ" sz="3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 eaLnBrk="1" hangingPunct="1">
              <a:buFontTx/>
              <a:buNone/>
            </a:pPr>
            <a:r>
              <a:rPr lang="cs-CZ" sz="2800" dirty="0"/>
              <a:t>Milan Bouček (atletický trenér)</a:t>
            </a:r>
          </a:p>
          <a:p>
            <a:pPr marL="457200" indent="-457200" eaLnBrk="1" hangingPunct="1">
              <a:buFontTx/>
              <a:buNone/>
            </a:pPr>
            <a:r>
              <a:rPr lang="cs-CZ" sz="2800" b="1" dirty="0">
                <a:solidFill>
                  <a:srgbClr val="0B5395"/>
                </a:solidFill>
              </a:rPr>
              <a:t>Metodika školní atletiky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32915" y="608126"/>
            <a:ext cx="10126169" cy="86995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cs-CZ" sz="4900" b="1" dirty="0">
                <a:solidFill>
                  <a:srgbClr val="0B53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Zdravé svačiny, aneb ne vše se povede</a:t>
            </a:r>
          </a:p>
        </p:txBody>
      </p:sp>
      <p:sp>
        <p:nvSpPr>
          <p:cNvPr id="28675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032915" y="1873019"/>
            <a:ext cx="10472397" cy="1555981"/>
          </a:xfrm>
        </p:spPr>
        <p:txBody>
          <a:bodyPr/>
          <a:lstStyle/>
          <a:p>
            <a:pPr algn="ctr" eaLnBrk="1" hangingPunct="1"/>
            <a:r>
              <a:rPr lang="cs-CZ" sz="2800" dirty="0"/>
              <a:t>Původní svačiny splňovaly výživové požadavky, avšak dětem nechutnaly.</a:t>
            </a:r>
          </a:p>
          <a:p>
            <a:pPr algn="ctr" eaLnBrk="1" hangingPunct="1"/>
            <a:r>
              <a:rPr lang="cs-CZ" sz="2800" dirty="0"/>
              <a:t>Zavedly se úpravy, které vedly k tomu, že svačiny se skladbou nelišily od domácích. </a:t>
            </a:r>
            <a:r>
              <a:rPr lang="cs-CZ" sz="2800" b="1" dirty="0">
                <a:solidFill>
                  <a:srgbClr val="0B5395"/>
                </a:solidFill>
              </a:rPr>
              <a:t>Pro malý zájem zrušeny.</a:t>
            </a:r>
          </a:p>
        </p:txBody>
      </p:sp>
      <p:pic>
        <p:nvPicPr>
          <p:cNvPr id="28678" name="Picture 6" descr="Co dětem připravit ke svačině - iDNES.cz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0383" y="3834668"/>
            <a:ext cx="4266770" cy="26713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199" y="572610"/>
            <a:ext cx="10515600" cy="890588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49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Finanční zpráva </a:t>
            </a:r>
            <a:r>
              <a:rPr lang="cs-CZ" sz="4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- </a:t>
            </a:r>
            <a:r>
              <a:rPr lang="cs-CZ" sz="4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hospodaření 2023</a:t>
            </a:r>
            <a:endParaRPr lang="cs-CZ" sz="49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9698" name="Zástupný symbol pro obsah 2"/>
          <p:cNvSpPr>
            <a:spLocks noGrp="1"/>
          </p:cNvSpPr>
          <p:nvPr>
            <p:ph idx="1"/>
          </p:nvPr>
        </p:nvSpPr>
        <p:spPr>
          <a:xfrm>
            <a:off x="2974019" y="1667349"/>
            <a:ext cx="7652552" cy="4760084"/>
          </a:xfrm>
        </p:spPr>
        <p:txBody>
          <a:bodyPr/>
          <a:lstStyle/>
          <a:p>
            <a:pPr marL="0" indent="0" eaLnBrk="1" hangingPunct="1">
              <a:spcBef>
                <a:spcPts val="600"/>
              </a:spcBef>
              <a:buNone/>
              <a:tabLst>
                <a:tab pos="5291138" algn="dec"/>
              </a:tabLst>
            </a:pPr>
            <a:r>
              <a:rPr lang="cs-CZ" b="1" dirty="0">
                <a:solidFill>
                  <a:schemeClr val="accent1">
                    <a:lumMod val="75000"/>
                  </a:schemeClr>
                </a:solidFill>
              </a:rPr>
              <a:t>Počáteční</a:t>
            </a:r>
            <a:r>
              <a:rPr lang="cs-CZ" dirty="0"/>
              <a:t> </a:t>
            </a:r>
            <a:r>
              <a:rPr lang="cs-CZ" b="1" dirty="0">
                <a:solidFill>
                  <a:schemeClr val="accent1">
                    <a:lumMod val="75000"/>
                  </a:schemeClr>
                </a:solidFill>
              </a:rPr>
              <a:t>stav:</a:t>
            </a:r>
            <a:r>
              <a:rPr lang="cs-CZ" dirty="0"/>
              <a:t>	</a:t>
            </a:r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172 334,93</a:t>
            </a:r>
          </a:p>
          <a:p>
            <a:pPr marL="0" indent="0" eaLnBrk="1" hangingPunct="1">
              <a:spcBef>
                <a:spcPts val="600"/>
              </a:spcBef>
              <a:buNone/>
              <a:tabLst>
                <a:tab pos="5291138" algn="dec"/>
              </a:tabLst>
            </a:pPr>
            <a:r>
              <a:rPr lang="cs-CZ" b="1" dirty="0">
                <a:solidFill>
                  <a:schemeClr val="accent1">
                    <a:lumMod val="75000"/>
                  </a:schemeClr>
                </a:solidFill>
              </a:rPr>
              <a:t>Příjmy:</a:t>
            </a:r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	141 815,98</a:t>
            </a:r>
            <a:endParaRPr lang="cs-CZ" sz="5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eaLnBrk="1" hangingPunct="1">
              <a:buNone/>
              <a:tabLst>
                <a:tab pos="5291138" algn="dec"/>
              </a:tabLst>
            </a:pPr>
            <a:r>
              <a:rPr lang="cs-CZ" b="1" dirty="0">
                <a:solidFill>
                  <a:schemeClr val="accent1">
                    <a:lumMod val="75000"/>
                  </a:schemeClr>
                </a:solidFill>
              </a:rPr>
              <a:t>Výdaje: </a:t>
            </a:r>
            <a:r>
              <a:rPr lang="cs-CZ" dirty="0"/>
              <a:t>-</a:t>
            </a:r>
            <a:r>
              <a:rPr lang="cs-CZ" b="1" dirty="0"/>
              <a:t>  </a:t>
            </a:r>
            <a:r>
              <a:rPr lang="cs-CZ" dirty="0"/>
              <a:t>Plavání	</a:t>
            </a:r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47 400,-</a:t>
            </a:r>
          </a:p>
          <a:p>
            <a:pPr marL="1438275" eaLnBrk="1" hangingPunct="1">
              <a:spcBef>
                <a:spcPts val="600"/>
              </a:spcBef>
              <a:buFont typeface="Calibri" panose="020F0502020204030204" pitchFamily="34" charset="0"/>
              <a:buChar char="‐"/>
              <a:tabLst>
                <a:tab pos="5291138" algn="dec"/>
              </a:tabLst>
            </a:pPr>
            <a:r>
              <a:rPr lang="cs-CZ" dirty="0"/>
              <a:t>Cyklovýlety	</a:t>
            </a:r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4 760,-</a:t>
            </a:r>
          </a:p>
          <a:p>
            <a:pPr marL="1438275" eaLnBrk="1" hangingPunct="1">
              <a:spcBef>
                <a:spcPts val="600"/>
              </a:spcBef>
              <a:buFont typeface="Calibri" panose="020F0502020204030204" pitchFamily="34" charset="0"/>
              <a:buChar char="‐"/>
              <a:tabLst>
                <a:tab pos="5291138" algn="dec"/>
              </a:tabLst>
            </a:pPr>
            <a:r>
              <a:rPr lang="cs-CZ" dirty="0"/>
              <a:t>Sokolovna	</a:t>
            </a:r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9 061,-</a:t>
            </a:r>
          </a:p>
          <a:p>
            <a:pPr marL="1438275" eaLnBrk="1" hangingPunct="1">
              <a:spcBef>
                <a:spcPts val="600"/>
              </a:spcBef>
              <a:buFont typeface="Calibri" panose="020F0502020204030204" pitchFamily="34" charset="0"/>
              <a:buChar char="‐"/>
              <a:tabLst>
                <a:tab pos="5291138" algn="dec"/>
              </a:tabLst>
            </a:pPr>
            <a:r>
              <a:rPr lang="cs-CZ" dirty="0"/>
              <a:t>Platy trenérů	</a:t>
            </a:r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64 000,-</a:t>
            </a:r>
          </a:p>
          <a:p>
            <a:pPr marL="1438275" eaLnBrk="1" hangingPunct="1">
              <a:spcBef>
                <a:spcPts val="600"/>
              </a:spcBef>
              <a:buFont typeface="Calibri" panose="020F0502020204030204" pitchFamily="34" charset="0"/>
              <a:buChar char="‐"/>
              <a:tabLst>
                <a:tab pos="5291138" algn="dec"/>
              </a:tabLst>
            </a:pPr>
            <a:r>
              <a:rPr lang="cs-CZ" dirty="0"/>
              <a:t>Trika	</a:t>
            </a:r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7 115,-</a:t>
            </a:r>
          </a:p>
          <a:p>
            <a:pPr marL="1438275" eaLnBrk="1" hangingPunct="1">
              <a:spcBef>
                <a:spcPts val="600"/>
              </a:spcBef>
              <a:buFont typeface="Calibri" panose="020F0502020204030204" pitchFamily="34" charset="0"/>
              <a:buChar char="‐"/>
              <a:tabLst>
                <a:tab pos="5291138" algn="dec"/>
              </a:tabLst>
            </a:pPr>
            <a:r>
              <a:rPr lang="cs-CZ" dirty="0" err="1"/>
              <a:t>Fyzio</a:t>
            </a:r>
            <a:r>
              <a:rPr lang="cs-CZ" dirty="0"/>
              <a:t> pomůcky</a:t>
            </a:r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	6 386,-</a:t>
            </a:r>
          </a:p>
          <a:p>
            <a:pPr marL="1438275" eaLnBrk="1" hangingPunct="1">
              <a:spcBef>
                <a:spcPts val="600"/>
              </a:spcBef>
              <a:buFont typeface="Calibri" panose="020F0502020204030204" pitchFamily="34" charset="0"/>
              <a:buChar char="‐"/>
              <a:tabLst>
                <a:tab pos="5291138" algn="dec"/>
              </a:tabLst>
            </a:pPr>
            <a:r>
              <a:rPr lang="cs-CZ" dirty="0"/>
              <a:t>Atletická příprava</a:t>
            </a:r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	2 400,-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288524"/>
            <a:ext cx="10515600" cy="890588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Předpoklad hospodaření 2024</a:t>
            </a:r>
            <a:r>
              <a:rPr lang="cs-CZ" sz="4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(rozpočet)</a:t>
            </a:r>
            <a:endParaRPr lang="cs-CZ" sz="49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9698" name="Zástupný symbol pro obsah 2"/>
          <p:cNvSpPr>
            <a:spLocks noGrp="1"/>
          </p:cNvSpPr>
          <p:nvPr>
            <p:ph idx="1"/>
          </p:nvPr>
        </p:nvSpPr>
        <p:spPr>
          <a:xfrm>
            <a:off x="1907358" y="1179112"/>
            <a:ext cx="8639313" cy="2065711"/>
          </a:xfrm>
        </p:spPr>
        <p:txBody>
          <a:bodyPr/>
          <a:lstStyle/>
          <a:p>
            <a:pPr marL="0" indent="0" eaLnBrk="1" hangingPunct="1">
              <a:spcBef>
                <a:spcPts val="600"/>
              </a:spcBef>
              <a:buNone/>
              <a:tabLst>
                <a:tab pos="6907213" algn="dec"/>
              </a:tabLst>
            </a:pPr>
            <a:r>
              <a:rPr lang="cs-CZ" b="1" dirty="0">
                <a:solidFill>
                  <a:schemeClr val="accent1">
                    <a:lumMod val="75000"/>
                  </a:schemeClr>
                </a:solidFill>
              </a:rPr>
              <a:t>Výchozí stav:</a:t>
            </a:r>
            <a:r>
              <a:rPr lang="cs-CZ" dirty="0"/>
              <a:t>	</a:t>
            </a:r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170 tis.</a:t>
            </a:r>
          </a:p>
          <a:p>
            <a:pPr marL="0" indent="0" eaLnBrk="1" hangingPunct="1">
              <a:spcBef>
                <a:spcPts val="600"/>
              </a:spcBef>
              <a:buNone/>
              <a:tabLst>
                <a:tab pos="6907213" algn="dec"/>
              </a:tabLst>
            </a:pPr>
            <a:r>
              <a:rPr lang="cs-CZ" b="1" dirty="0">
                <a:solidFill>
                  <a:schemeClr val="accent1">
                    <a:lumMod val="75000"/>
                  </a:schemeClr>
                </a:solidFill>
              </a:rPr>
              <a:t>Příjmy:</a:t>
            </a:r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	170 tis.</a:t>
            </a:r>
          </a:p>
          <a:p>
            <a:pPr marL="0" indent="0" eaLnBrk="1" hangingPunct="1">
              <a:spcBef>
                <a:spcPts val="600"/>
              </a:spcBef>
              <a:buNone/>
              <a:tabLst>
                <a:tab pos="6907213" algn="dec"/>
              </a:tabLst>
            </a:pPr>
            <a:r>
              <a:rPr lang="cs-CZ" b="1" dirty="0">
                <a:solidFill>
                  <a:schemeClr val="accent1">
                    <a:lumMod val="75000"/>
                  </a:schemeClr>
                </a:solidFill>
              </a:rPr>
              <a:t>Výdaje:</a:t>
            </a:r>
            <a:r>
              <a:rPr lang="cs-CZ" dirty="0"/>
              <a:t>	</a:t>
            </a:r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204 tis.</a:t>
            </a:r>
          </a:p>
          <a:p>
            <a:pPr marL="1163638">
              <a:spcBef>
                <a:spcPts val="400"/>
              </a:spcBef>
              <a:buFont typeface="Calibri" panose="020F0502020204030204" pitchFamily="34" charset="0"/>
              <a:buChar char="‐"/>
              <a:tabLst>
                <a:tab pos="5921375" algn="dec"/>
              </a:tabLst>
            </a:pPr>
            <a:r>
              <a:rPr lang="cs-CZ" sz="2800" dirty="0" err="1"/>
              <a:t>Cyklokoncept</a:t>
            </a:r>
            <a:r>
              <a:rPr lang="cs-CZ" sz="2800" dirty="0"/>
              <a:t>	</a:t>
            </a:r>
            <a:r>
              <a:rPr lang="cs-CZ" sz="2800" dirty="0">
                <a:solidFill>
                  <a:schemeClr val="accent1">
                    <a:lumMod val="75000"/>
                  </a:schemeClr>
                </a:solidFill>
              </a:rPr>
              <a:t>4 tis.</a:t>
            </a:r>
          </a:p>
          <a:p>
            <a:pPr marL="1163638">
              <a:spcBef>
                <a:spcPts val="400"/>
              </a:spcBef>
              <a:buFont typeface="Calibri" panose="020F0502020204030204" pitchFamily="34" charset="0"/>
              <a:buChar char="‐"/>
              <a:tabLst>
                <a:tab pos="5921375" algn="dec"/>
              </a:tabLst>
            </a:pPr>
            <a:r>
              <a:rPr lang="cs-CZ" sz="2800" dirty="0"/>
              <a:t>Bruslení	</a:t>
            </a:r>
            <a:r>
              <a:rPr lang="cs-CZ" sz="2800" dirty="0">
                <a:solidFill>
                  <a:schemeClr val="accent1">
                    <a:lumMod val="75000"/>
                  </a:schemeClr>
                </a:solidFill>
              </a:rPr>
              <a:t>6 tis.</a:t>
            </a:r>
          </a:p>
          <a:p>
            <a:pPr marL="1163638">
              <a:spcBef>
                <a:spcPts val="400"/>
              </a:spcBef>
              <a:buFont typeface="Calibri" panose="020F0502020204030204" pitchFamily="34" charset="0"/>
              <a:buChar char="‐"/>
              <a:tabLst>
                <a:tab pos="5921375" algn="dec"/>
              </a:tabLst>
            </a:pPr>
            <a:r>
              <a:rPr lang="cs-CZ" sz="2800" dirty="0"/>
              <a:t>Plavání	</a:t>
            </a:r>
            <a:r>
              <a:rPr lang="cs-CZ" sz="2800" dirty="0">
                <a:solidFill>
                  <a:schemeClr val="accent1">
                    <a:lumMod val="75000"/>
                  </a:schemeClr>
                </a:solidFill>
              </a:rPr>
              <a:t>82 tis.</a:t>
            </a:r>
          </a:p>
          <a:p>
            <a:pPr marL="1163638">
              <a:spcBef>
                <a:spcPts val="400"/>
              </a:spcBef>
              <a:buFont typeface="Calibri" panose="020F0502020204030204" pitchFamily="34" charset="0"/>
              <a:buChar char="‐"/>
              <a:tabLst>
                <a:tab pos="5921375" algn="dec"/>
              </a:tabLst>
            </a:pPr>
            <a:r>
              <a:rPr lang="cs-CZ" sz="2800" dirty="0"/>
              <a:t>Akce se sportovci	</a:t>
            </a:r>
            <a:r>
              <a:rPr lang="cs-CZ" sz="2800" dirty="0">
                <a:solidFill>
                  <a:schemeClr val="accent1">
                    <a:lumMod val="75000"/>
                  </a:schemeClr>
                </a:solidFill>
              </a:rPr>
              <a:t>5 tis.</a:t>
            </a:r>
          </a:p>
          <a:p>
            <a:pPr marL="1163638">
              <a:spcBef>
                <a:spcPts val="400"/>
              </a:spcBef>
              <a:buFont typeface="Calibri" panose="020F0502020204030204" pitchFamily="34" charset="0"/>
              <a:buChar char="‐"/>
              <a:tabLst>
                <a:tab pos="5921375" algn="dec"/>
              </a:tabLst>
            </a:pPr>
            <a:r>
              <a:rPr lang="cs-CZ" sz="2800" dirty="0"/>
              <a:t>Pomůcky na rehabilitaci	</a:t>
            </a:r>
            <a:r>
              <a:rPr lang="cs-CZ" sz="2800" dirty="0">
                <a:solidFill>
                  <a:schemeClr val="accent1">
                    <a:lumMod val="75000"/>
                  </a:schemeClr>
                </a:solidFill>
              </a:rPr>
              <a:t>12 tis.</a:t>
            </a:r>
          </a:p>
          <a:p>
            <a:pPr marL="1163638">
              <a:spcBef>
                <a:spcPts val="400"/>
              </a:spcBef>
              <a:buFont typeface="Calibri" panose="020F0502020204030204" pitchFamily="34" charset="0"/>
              <a:buChar char="‐"/>
              <a:tabLst>
                <a:tab pos="5921375" algn="dec"/>
              </a:tabLst>
            </a:pPr>
            <a:r>
              <a:rPr lang="cs-CZ" sz="2800" dirty="0"/>
              <a:t>Platy trenérů	</a:t>
            </a:r>
            <a:r>
              <a:rPr lang="cs-CZ" sz="2800" dirty="0">
                <a:solidFill>
                  <a:schemeClr val="accent1">
                    <a:lumMod val="75000"/>
                  </a:schemeClr>
                </a:solidFill>
              </a:rPr>
              <a:t>80 tis.</a:t>
            </a:r>
          </a:p>
          <a:p>
            <a:pPr marL="1163638">
              <a:spcBef>
                <a:spcPts val="400"/>
              </a:spcBef>
              <a:buFont typeface="Calibri" panose="020F0502020204030204" pitchFamily="34" charset="0"/>
              <a:buChar char="‐"/>
              <a:tabLst>
                <a:tab pos="5921375" algn="dec"/>
              </a:tabLst>
            </a:pPr>
            <a:r>
              <a:rPr lang="cs-CZ" sz="2800" dirty="0"/>
              <a:t>Další drobné výdaje	</a:t>
            </a:r>
            <a:r>
              <a:rPr lang="cs-CZ" sz="2800" dirty="0">
                <a:solidFill>
                  <a:schemeClr val="accent1">
                    <a:lumMod val="75000"/>
                  </a:schemeClr>
                </a:solidFill>
              </a:rPr>
              <a:t>10 tis.</a:t>
            </a:r>
          </a:p>
          <a:p>
            <a:pPr marL="1163638">
              <a:spcBef>
                <a:spcPts val="400"/>
              </a:spcBef>
              <a:buFont typeface="Calibri" panose="020F0502020204030204" pitchFamily="34" charset="0"/>
              <a:buChar char="‐"/>
              <a:tabLst>
                <a:tab pos="5921375" algn="dec"/>
              </a:tabLst>
            </a:pPr>
            <a:r>
              <a:rPr lang="cs-CZ" sz="2800" dirty="0"/>
              <a:t>Sokolovna	</a:t>
            </a:r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8 tis.</a:t>
            </a:r>
          </a:p>
          <a:p>
            <a:pPr marL="0" indent="0" eaLnBrk="1" hangingPunct="1">
              <a:spcBef>
                <a:spcPts val="600"/>
              </a:spcBef>
              <a:buNone/>
              <a:tabLst>
                <a:tab pos="7261225" algn="dec"/>
              </a:tabLst>
            </a:pPr>
            <a:r>
              <a:rPr lang="cs-CZ" b="1" dirty="0">
                <a:solidFill>
                  <a:schemeClr val="accent1">
                    <a:lumMod val="75000"/>
                  </a:schemeClr>
                </a:solidFill>
              </a:rPr>
              <a:t>Očekávaný stav účtu 31.12.2024:</a:t>
            </a:r>
            <a:r>
              <a:rPr lang="cs-CZ" sz="2800" dirty="0"/>
              <a:t>	</a:t>
            </a:r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133 tis.</a:t>
            </a:r>
          </a:p>
        </p:txBody>
      </p:sp>
    </p:spTree>
    <p:extLst>
      <p:ext uri="{BB962C8B-B14F-4D97-AF65-F5344CB8AC3E}">
        <p14:creationId xmlns:p14="http://schemas.microsoft.com/office/powerpoint/2010/main" val="1205110701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Modrá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1675</TotalTime>
  <Words>889</Words>
  <Application>Microsoft Office PowerPoint</Application>
  <PresentationFormat>Širokoúhlá obrazovka</PresentationFormat>
  <Paragraphs>150</Paragraphs>
  <Slides>19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Motiv Office</vt:lpstr>
      <vt:lpstr>Prezentace aplikace PowerPoint</vt:lpstr>
      <vt:lpstr>Prezentace aplikace PowerPoint</vt:lpstr>
      <vt:lpstr>1. stupeň</vt:lpstr>
      <vt:lpstr>2. stupeň</vt:lpstr>
      <vt:lpstr>Plavání</vt:lpstr>
      <vt:lpstr>Cvičení</vt:lpstr>
      <vt:lpstr>Bruslení</vt:lpstr>
      <vt:lpstr>Cyklokoncept</vt:lpstr>
      <vt:lpstr>Koncept pro 2. stupeň</vt:lpstr>
      <vt:lpstr>Den se sportem</vt:lpstr>
      <vt:lpstr>Beseda s úspěšnými sportovci</vt:lpstr>
      <vt:lpstr>Modráskův sportovní deník</vt:lpstr>
      <vt:lpstr>Turnaje a soutěže</vt:lpstr>
      <vt:lpstr>Zakončení roku</vt:lpstr>
      <vt:lpstr>Dej nám o sobě vědět</vt:lpstr>
      <vt:lpstr>Školení učitelů</vt:lpstr>
      <vt:lpstr>Zdravé svačiny, aneb ne vše se povede</vt:lpstr>
      <vt:lpstr>Finanční zpráva - hospodaření 2023</vt:lpstr>
      <vt:lpstr>Předpoklad hospodaření 2024 (rozpočet)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Sportovní program</dc:title>
  <dc:creator>Veselíková Zuzana</dc:creator>
  <cp:lastModifiedBy>Pavel Jakl</cp:lastModifiedBy>
  <cp:revision>236</cp:revision>
  <dcterms:created xsi:type="dcterms:W3CDTF">2024-03-10T12:33:51Z</dcterms:created>
  <dcterms:modified xsi:type="dcterms:W3CDTF">2024-03-22T17:38:14Z</dcterms:modified>
</cp:coreProperties>
</file>